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95" r:id="rId7"/>
    <p:sldId id="29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6" r:id="rId18"/>
    <p:sldId id="271" r:id="rId19"/>
    <p:sldId id="272" r:id="rId20"/>
    <p:sldId id="273" r:id="rId21"/>
    <p:sldId id="274" r:id="rId22"/>
    <p:sldId id="297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2" r:id="rId35"/>
    <p:sldId id="286" r:id="rId36"/>
    <p:sldId id="287" r:id="rId37"/>
    <p:sldId id="293" r:id="rId38"/>
    <p:sldId id="294" r:id="rId39"/>
    <p:sldId id="28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>
      <p:cViewPr varScale="1">
        <p:scale>
          <a:sx n="76" d="100"/>
          <a:sy n="76" d="100"/>
        </p:scale>
        <p:origin x="28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7AB5A-4673-463C-B428-D9047DB15A65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81A5E-BBB9-4A3B-A0E8-2655DE429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3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6B2CF-79A0-4146-B7B7-6433858035E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approach to the loop problem is not to connect two segments with more than one bridge. However, parallel bridges are needed to provide resilience to the LAN. </a:t>
            </a:r>
          </a:p>
          <a:p>
            <a:r>
              <a:rPr lang="en-US" altLang="en-US"/>
              <a:t>Another approach is to perform source-routing in token-ring LANs (the source node needs to do most of the job and it is not transparent).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5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D3504-8895-4961-A9CF-8D4F1FBB4B2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 is easy to construct a spanning tree when the entire topology is available.</a:t>
            </a:r>
          </a:p>
          <a:p>
            <a:r>
              <a:rPr lang="en-US" altLang="en-US"/>
              <a:t>But, how can each bridge get all the information it needs when the whole topology is not available.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60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1A5E-BBB9-4A3B-A0E8-2655DE429BE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0BBC-F610-4F5F-9B14-883B0E106004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9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6792-866C-4ADE-8EBD-F427EBFA8BA9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25C0-B546-47BB-B82C-DD148134EFD5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6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015F-D237-4262-AB37-2CF5105861C5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4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97844-6C57-4717-969C-E21939588925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2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B35-D24F-4556-8C77-6BEE45F51BFB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8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D30E-D16E-4A1C-8570-5DE9C75A9496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0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3124-D6D3-4BA1-9A67-5066ECAE8516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9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D444-F02A-4D6E-AFB5-E3747D4C4639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224-CA9D-49C5-8335-936A6C52EF9F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4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4BFD-F7D5-4D93-A347-7DF5CE1F9442}" type="datetime1">
              <a:rPr lang="en-US" smtClean="0"/>
              <a:t>5/24/2023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7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2CC9FD8-001A-4224-846E-CCA4734FB11C}" type="datetime1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 switching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48200"/>
            <a:ext cx="76962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Rocky K. C. Chang</a:t>
            </a:r>
          </a:p>
          <a:p>
            <a:r>
              <a:rPr lang="en-US" dirty="0"/>
              <a:t>Chung Yuan Christian University</a:t>
            </a:r>
          </a:p>
          <a:p>
            <a:r>
              <a:rPr lang="en-US" dirty="0"/>
              <a:t>Dept. Information and computer engineering</a:t>
            </a:r>
          </a:p>
          <a:p>
            <a:r>
              <a:rPr lang="en-US" dirty="0"/>
              <a:t>May 17,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7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50925"/>
            <a:ext cx="10134600" cy="533400"/>
          </a:xfrm>
        </p:spPr>
        <p:txBody>
          <a:bodyPr>
            <a:noAutofit/>
          </a:bodyPr>
          <a:lstStyle/>
          <a:p>
            <a:r>
              <a:rPr lang="en-US" altLang="en-US" dirty="0"/>
              <a:t>Routing problem in packet switching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10058400" cy="40386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Routing problem</a:t>
            </a:r>
            <a:r>
              <a:rPr lang="en-US" altLang="en-US" sz="2800" dirty="0"/>
              <a:t>: How do the switches construct their source address tables/IP routing table?</a:t>
            </a:r>
          </a:p>
          <a:p>
            <a:r>
              <a:rPr lang="en-US" altLang="en-US" sz="2800" dirty="0"/>
              <a:t>IP routers are required to run a distributed </a:t>
            </a:r>
            <a:r>
              <a:rPr lang="en-US" altLang="en-US" sz="2800" dirty="0">
                <a:solidFill>
                  <a:srgbClr val="FF0000"/>
                </a:solidFill>
              </a:rPr>
              <a:t>routing protocol </a:t>
            </a:r>
            <a:r>
              <a:rPr lang="en-US" altLang="en-US" sz="2800" dirty="0"/>
              <a:t>among themselves.</a:t>
            </a:r>
          </a:p>
          <a:p>
            <a:r>
              <a:rPr lang="en-US" altLang="en-US" sz="2800" dirty="0"/>
              <a:t>Ethernet LAN switches are required to “remember” the frames they saw and to run a </a:t>
            </a:r>
            <a:r>
              <a:rPr lang="en-US" altLang="en-US" sz="2800" dirty="0">
                <a:solidFill>
                  <a:srgbClr val="FF0000"/>
                </a:solidFill>
              </a:rPr>
              <a:t>spanning tree protocol </a:t>
            </a:r>
            <a:r>
              <a:rPr lang="en-US" altLang="en-US" sz="2800" dirty="0"/>
              <a:t>among themselves.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1515-62FC-46D9-9C4D-F81E8013F3DE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Bridges and LAN switches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Problem: How do we connect multiple LAN segments together effectively?</a:t>
            </a:r>
          </a:p>
          <a:p>
            <a:r>
              <a:rPr lang="en-US" altLang="en-US" sz="2800" dirty="0"/>
              <a:t>LAN switches are used to interconnect a number of </a:t>
            </a:r>
            <a:r>
              <a:rPr lang="en-US" altLang="en-US" sz="2800" dirty="0">
                <a:solidFill>
                  <a:srgbClr val="FF0000"/>
                </a:solidFill>
              </a:rPr>
              <a:t>LANs of the same kind </a:t>
            </a:r>
            <a:r>
              <a:rPr lang="en-US" altLang="en-US" sz="2800" dirty="0"/>
              <a:t>to form an </a:t>
            </a:r>
            <a:r>
              <a:rPr lang="en-US" altLang="en-US" sz="2800" dirty="0">
                <a:solidFill>
                  <a:srgbClr val="0070C0"/>
                </a:solidFill>
              </a:rPr>
              <a:t>extended LAN</a:t>
            </a:r>
            <a:r>
              <a:rPr lang="en-US" altLang="en-US" sz="2800" dirty="0"/>
              <a:t>.</a:t>
            </a:r>
          </a:p>
          <a:p>
            <a:pPr lvl="1"/>
            <a:r>
              <a:rPr lang="en-US" altLang="en-US" sz="2400" dirty="0"/>
              <a:t>E.g., Switched Ethernets, switched token rings, switched FDDI.</a:t>
            </a:r>
          </a:p>
          <a:p>
            <a:pPr lvl="1"/>
            <a:r>
              <a:rPr lang="en-US" altLang="en-US" sz="2400" dirty="0"/>
              <a:t>It is usually very difficult to connect two different types of LAN using LAN switches.</a:t>
            </a:r>
          </a:p>
          <a:p>
            <a:r>
              <a:rPr lang="en-US" altLang="en-US" sz="2800" dirty="0"/>
              <a:t>LAN switches operate mainly at layer two (datalink).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093-0B27-414C-8C8D-9BEE3A93129A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Basic model of a LAN switch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10131552" cy="4267200"/>
          </a:xfrm>
        </p:spPr>
        <p:txBody>
          <a:bodyPr/>
          <a:lstStyle/>
          <a:p>
            <a:r>
              <a:rPr lang="en-US" altLang="en-US" sz="2800" dirty="0"/>
              <a:t>LAN switches are operationally equivalent to </a:t>
            </a:r>
            <a:r>
              <a:rPr lang="en-US" altLang="en-US" sz="2800" dirty="0">
                <a:solidFill>
                  <a:srgbClr val="0070C0"/>
                </a:solidFill>
              </a:rPr>
              <a:t>transparent bridging </a:t>
            </a:r>
            <a:r>
              <a:rPr lang="en-US" altLang="en-US" sz="2800" dirty="0"/>
              <a:t>(IEEE 802.1D).</a:t>
            </a:r>
          </a:p>
          <a:p>
            <a:pPr lvl="1"/>
            <a:r>
              <a:rPr lang="en-US" altLang="en-US" sz="2400" dirty="0"/>
              <a:t>A spanning tree algorithm</a:t>
            </a:r>
          </a:p>
          <a:p>
            <a:pPr lvl="1"/>
            <a:r>
              <a:rPr lang="en-US" altLang="en-US" sz="2400" dirty="0"/>
              <a:t>A flat 48-bit MAC address space (for Ethernet)</a:t>
            </a:r>
          </a:p>
          <a:p>
            <a:r>
              <a:rPr lang="en-US" altLang="en-US" sz="2800" dirty="0"/>
              <a:t>Each LAN switch consists of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Forward/filter logic</a:t>
            </a:r>
            <a:r>
              <a:rPr lang="en-US" altLang="en-US" sz="2400" dirty="0"/>
              <a:t>: Make forwarding decisions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Learning logic</a:t>
            </a:r>
            <a:r>
              <a:rPr lang="en-US" altLang="en-US" sz="2400" dirty="0"/>
              <a:t>: Associate port and MAC addresses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Port interface</a:t>
            </a:r>
            <a:r>
              <a:rPr lang="en-US" altLang="en-US" sz="2400" dirty="0"/>
              <a:t>: Access ports and network uplink ports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Source address table</a:t>
            </a:r>
            <a:r>
              <a:rPr lang="en-US" altLang="en-US" sz="2400" dirty="0"/>
              <a:t>: Each entry is associated with an age.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5AAB-AD38-41C2-A29D-ABCB811AD691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0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Basic model of a LAN switch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F432-89BC-4203-8BF1-2014F5122BC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4343400" y="1981200"/>
            <a:ext cx="33528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4533882" y="200999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Source Address Table (SAT)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724400" y="2362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u="sng"/>
              <a:t>MAC address</a:t>
            </a:r>
            <a:endParaRPr lang="en-US" altLang="en-US"/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6705600" y="23622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u="sng"/>
              <a:t>Port</a:t>
            </a:r>
            <a:endParaRPr lang="en-US" altLang="en-US"/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5257800" y="4800600"/>
            <a:ext cx="16764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5334000" y="4800601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Port Interface</a:t>
            </a:r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4038599" y="3581400"/>
            <a:ext cx="1904992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6477000" y="3581400"/>
            <a:ext cx="1676400" cy="6857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0" name="Line 12"/>
          <p:cNvSpPr>
            <a:spLocks noChangeShapeType="1"/>
          </p:cNvSpPr>
          <p:nvPr/>
        </p:nvSpPr>
        <p:spPr bwMode="auto">
          <a:xfrm flipV="1">
            <a:off x="6096000" y="5638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1" name="Line 13"/>
          <p:cNvSpPr>
            <a:spLocks noChangeShapeType="1"/>
          </p:cNvSpPr>
          <p:nvPr/>
        </p:nvSpPr>
        <p:spPr bwMode="auto">
          <a:xfrm flipV="1">
            <a:off x="5410200" y="4267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 flipV="1">
            <a:off x="5410200" y="2971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4038600" y="3657601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Learning Logic</a:t>
            </a:r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>
            <a:off x="6781800" y="2971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flipH="1">
            <a:off x="6781800" y="4267198"/>
            <a:ext cx="15503" cy="5334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6553200" y="3657601"/>
            <a:ext cx="160019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SAT Lookup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8B6599-291C-4648-B509-635E71E0786F}"/>
              </a:ext>
            </a:extLst>
          </p:cNvPr>
          <p:cNvCxnSpPr/>
          <p:nvPr/>
        </p:nvCxnSpPr>
        <p:spPr>
          <a:xfrm>
            <a:off x="3505200" y="62484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328467-58AD-4B06-8939-A797FDF0AB3B}"/>
              </a:ext>
            </a:extLst>
          </p:cNvPr>
          <p:cNvSpPr txBox="1"/>
          <p:nvPr/>
        </p:nvSpPr>
        <p:spPr>
          <a:xfrm>
            <a:off x="6750693" y="5808331"/>
            <a:ext cx="137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94186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logic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A switch listens </a:t>
            </a:r>
            <a:r>
              <a:rPr lang="en-US" altLang="en-US" sz="2800" dirty="0">
                <a:solidFill>
                  <a:srgbClr val="FF0000"/>
                </a:solidFill>
              </a:rPr>
              <a:t>promiscuously</a:t>
            </a:r>
            <a:r>
              <a:rPr lang="en-US" altLang="en-US" sz="2800" dirty="0"/>
              <a:t>, receiving every frame received.</a:t>
            </a:r>
          </a:p>
          <a:p>
            <a:r>
              <a:rPr lang="en-US" altLang="en-US" sz="2800" dirty="0"/>
              <a:t>For each frame received, the switch stores the </a:t>
            </a:r>
            <a:r>
              <a:rPr lang="en-US" altLang="en-US" sz="2800" dirty="0">
                <a:solidFill>
                  <a:srgbClr val="FF0000"/>
                </a:solidFill>
              </a:rPr>
              <a:t>source MAC address </a:t>
            </a:r>
            <a:r>
              <a:rPr lang="en-US" altLang="en-US" sz="2800" dirty="0"/>
              <a:t>and </a:t>
            </a:r>
            <a:r>
              <a:rPr lang="en-US" altLang="en-US" sz="2800" dirty="0">
                <a:solidFill>
                  <a:srgbClr val="FF0000"/>
                </a:solidFill>
              </a:rPr>
              <a:t>the port </a:t>
            </a:r>
            <a:r>
              <a:rPr lang="en-US" altLang="en-US" sz="2800" dirty="0"/>
              <a:t>upon which the frame was received in a cache.</a:t>
            </a:r>
          </a:p>
          <a:p>
            <a:pPr lvl="1"/>
            <a:r>
              <a:rPr lang="en-US" altLang="en-US" sz="2400" dirty="0"/>
              <a:t>A frame will not use broadcast or multicast addresses as the source address.</a:t>
            </a:r>
          </a:p>
          <a:p>
            <a:r>
              <a:rPr lang="en-US" altLang="en-US" sz="2800" dirty="0"/>
              <a:t>The switch </a:t>
            </a:r>
            <a:r>
              <a:rPr lang="en-US" altLang="en-US" sz="2800" dirty="0">
                <a:solidFill>
                  <a:srgbClr val="FF0000"/>
                </a:solidFill>
              </a:rPr>
              <a:t>ages</a:t>
            </a:r>
            <a:r>
              <a:rPr lang="en-US" altLang="en-US" sz="2800" dirty="0"/>
              <a:t> each entry in the cache and deletes it after a period of time.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58D6-06D0-4600-9D7E-1410D0A6D96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58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Forwarding logic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For each frame received, the switch searches in the SAT for the destination MAC address specified in the frame.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If not found</a:t>
            </a:r>
            <a:r>
              <a:rPr lang="en-US" altLang="en-US" sz="2800" dirty="0"/>
              <a:t>, the switch forwards the frame to </a:t>
            </a:r>
            <a:r>
              <a:rPr lang="en-US" altLang="en-US" sz="2800" dirty="0">
                <a:solidFill>
                  <a:srgbClr val="FF0000"/>
                </a:solidFill>
              </a:rPr>
              <a:t>all ports except</a:t>
            </a:r>
            <a:r>
              <a:rPr lang="en-US" altLang="en-US" sz="2800" dirty="0"/>
              <a:t> the one from which the frame is received.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If found</a:t>
            </a:r>
            <a:r>
              <a:rPr lang="en-US" altLang="en-US" sz="2800" dirty="0"/>
              <a:t>, and the specified port is different from the one where the frame comes from, the frame is forwarded to </a:t>
            </a:r>
            <a:r>
              <a:rPr lang="en-US" altLang="en-US" sz="2800" dirty="0">
                <a:solidFill>
                  <a:srgbClr val="0070C0"/>
                </a:solidFill>
              </a:rPr>
              <a:t>the specified port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>
                <a:solidFill>
                  <a:srgbClr val="00B050"/>
                </a:solidFill>
              </a:rPr>
              <a:t>Else</a:t>
            </a:r>
            <a:r>
              <a:rPr lang="en-US" altLang="en-US" sz="2800" dirty="0"/>
              <a:t>, the frame is </a:t>
            </a:r>
            <a:r>
              <a:rPr lang="en-US" altLang="en-US" sz="2800" dirty="0">
                <a:solidFill>
                  <a:srgbClr val="00B050"/>
                </a:solidFill>
              </a:rPr>
              <a:t>dropped</a:t>
            </a:r>
            <a:r>
              <a:rPr lang="en-US" altLang="en-US" sz="2800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F159-5633-494F-8775-A0C60E1FC35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17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example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Initially, assume the switch’s </a:t>
            </a:r>
            <a:r>
              <a:rPr lang="en-US" altLang="en-US" sz="2800"/>
              <a:t>SAT is </a:t>
            </a:r>
            <a:r>
              <a:rPr lang="en-US" altLang="en-US" sz="2800" dirty="0"/>
              <a:t>empty.</a:t>
            </a:r>
          </a:p>
          <a:p>
            <a:r>
              <a:rPr lang="en-US" altLang="en-US" sz="2800" dirty="0"/>
              <a:t>Try this sequence of frame transmission: A</a:t>
            </a:r>
            <a:r>
              <a:rPr lang="en-US" altLang="en-US" sz="2800" dirty="0">
                <a:sym typeface="Symbol" pitchFamily="18" charset="2"/>
              </a:rPr>
              <a:t>B, BA, AZ, YA.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4B1C-FC7C-4BD0-932D-22D50A1F54C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3373438" y="3540125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5775326" y="4643438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Switch</a:t>
            </a:r>
            <a:endParaRPr lang="en-US" altLang="en-US"/>
          </a:p>
        </p:txBody>
      </p:sp>
      <p:sp>
        <p:nvSpPr>
          <p:cNvPr id="209926" name="Freeform 6"/>
          <p:cNvSpPr>
            <a:spLocks/>
          </p:cNvSpPr>
          <p:nvPr/>
        </p:nvSpPr>
        <p:spPr bwMode="auto">
          <a:xfrm>
            <a:off x="3108326" y="3436939"/>
            <a:ext cx="665163" cy="465137"/>
          </a:xfrm>
          <a:custGeom>
            <a:avLst/>
            <a:gdLst>
              <a:gd name="T0" fmla="*/ 419 w 419"/>
              <a:gd name="T1" fmla="*/ 293 h 293"/>
              <a:gd name="T2" fmla="*/ 419 w 419"/>
              <a:gd name="T3" fmla="*/ 0 h 293"/>
              <a:gd name="T4" fmla="*/ 0 w 419"/>
              <a:gd name="T5" fmla="*/ 0 h 293"/>
              <a:gd name="T6" fmla="*/ 0 w 419"/>
              <a:gd name="T7" fmla="*/ 293 h 293"/>
              <a:gd name="T8" fmla="*/ 419 w 419"/>
              <a:gd name="T9" fmla="*/ 293 h 293"/>
              <a:gd name="T10" fmla="*/ 419 w 419"/>
              <a:gd name="T11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293">
                <a:moveTo>
                  <a:pt x="419" y="293"/>
                </a:moveTo>
                <a:lnTo>
                  <a:pt x="419" y="0"/>
                </a:lnTo>
                <a:lnTo>
                  <a:pt x="0" y="0"/>
                </a:lnTo>
                <a:lnTo>
                  <a:pt x="0" y="293"/>
                </a:lnTo>
                <a:lnTo>
                  <a:pt x="419" y="293"/>
                </a:lnTo>
                <a:lnTo>
                  <a:pt x="419" y="2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>
            <a:off x="3438525" y="3902076"/>
            <a:ext cx="1588" cy="315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4295775" y="3540125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en-US"/>
          </a:p>
        </p:txBody>
      </p:sp>
      <p:sp>
        <p:nvSpPr>
          <p:cNvPr id="209929" name="Freeform 9"/>
          <p:cNvSpPr>
            <a:spLocks/>
          </p:cNvSpPr>
          <p:nvPr/>
        </p:nvSpPr>
        <p:spPr bwMode="auto">
          <a:xfrm>
            <a:off x="4038600" y="3436938"/>
            <a:ext cx="685800" cy="450850"/>
          </a:xfrm>
          <a:custGeom>
            <a:avLst/>
            <a:gdLst>
              <a:gd name="T0" fmla="*/ 415 w 419"/>
              <a:gd name="T1" fmla="*/ 293 h 293"/>
              <a:gd name="T2" fmla="*/ 419 w 419"/>
              <a:gd name="T3" fmla="*/ 0 h 293"/>
              <a:gd name="T4" fmla="*/ 0 w 419"/>
              <a:gd name="T5" fmla="*/ 0 h 293"/>
              <a:gd name="T6" fmla="*/ 0 w 419"/>
              <a:gd name="T7" fmla="*/ 293 h 293"/>
              <a:gd name="T8" fmla="*/ 419 w 419"/>
              <a:gd name="T9" fmla="*/ 293 h 293"/>
              <a:gd name="T10" fmla="*/ 419 w 419"/>
              <a:gd name="T11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293">
                <a:moveTo>
                  <a:pt x="415" y="293"/>
                </a:moveTo>
                <a:lnTo>
                  <a:pt x="419" y="0"/>
                </a:lnTo>
                <a:lnTo>
                  <a:pt x="0" y="0"/>
                </a:lnTo>
                <a:lnTo>
                  <a:pt x="0" y="293"/>
                </a:lnTo>
                <a:lnTo>
                  <a:pt x="419" y="293"/>
                </a:lnTo>
                <a:lnTo>
                  <a:pt x="419" y="2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4360863" y="3902076"/>
            <a:ext cx="6350" cy="315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>
            <a:off x="6059489" y="4217988"/>
            <a:ext cx="1587" cy="315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>
            <a:off x="6059489" y="5062538"/>
            <a:ext cx="1587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5226050" y="3540125"/>
            <a:ext cx="1570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C</a:t>
            </a:r>
            <a:endParaRPr lang="en-US" altLang="en-US"/>
          </a:p>
        </p:txBody>
      </p:sp>
      <p:sp>
        <p:nvSpPr>
          <p:cNvPr id="209934" name="Freeform 14"/>
          <p:cNvSpPr>
            <a:spLocks/>
          </p:cNvSpPr>
          <p:nvPr/>
        </p:nvSpPr>
        <p:spPr bwMode="auto">
          <a:xfrm>
            <a:off x="4960938" y="3436939"/>
            <a:ext cx="665162" cy="465137"/>
          </a:xfrm>
          <a:custGeom>
            <a:avLst/>
            <a:gdLst>
              <a:gd name="T0" fmla="*/ 419 w 419"/>
              <a:gd name="T1" fmla="*/ 293 h 293"/>
              <a:gd name="T2" fmla="*/ 419 w 419"/>
              <a:gd name="T3" fmla="*/ 0 h 293"/>
              <a:gd name="T4" fmla="*/ 0 w 419"/>
              <a:gd name="T5" fmla="*/ 0 h 293"/>
              <a:gd name="T6" fmla="*/ 0 w 419"/>
              <a:gd name="T7" fmla="*/ 293 h 293"/>
              <a:gd name="T8" fmla="*/ 419 w 419"/>
              <a:gd name="T9" fmla="*/ 293 h 293"/>
              <a:gd name="T10" fmla="*/ 419 w 419"/>
              <a:gd name="T11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293">
                <a:moveTo>
                  <a:pt x="419" y="293"/>
                </a:moveTo>
                <a:lnTo>
                  <a:pt x="419" y="0"/>
                </a:lnTo>
                <a:lnTo>
                  <a:pt x="0" y="0"/>
                </a:lnTo>
                <a:lnTo>
                  <a:pt x="0" y="293"/>
                </a:lnTo>
                <a:lnTo>
                  <a:pt x="419" y="293"/>
                </a:lnTo>
                <a:lnTo>
                  <a:pt x="419" y="2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>
            <a:off x="5257800" y="3887788"/>
            <a:ext cx="6350" cy="315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6" name="Freeform 16"/>
          <p:cNvSpPr>
            <a:spLocks/>
          </p:cNvSpPr>
          <p:nvPr/>
        </p:nvSpPr>
        <p:spPr bwMode="auto">
          <a:xfrm>
            <a:off x="5613400" y="4533900"/>
            <a:ext cx="896938" cy="528638"/>
          </a:xfrm>
          <a:custGeom>
            <a:avLst/>
            <a:gdLst>
              <a:gd name="T0" fmla="*/ 565 w 565"/>
              <a:gd name="T1" fmla="*/ 329 h 333"/>
              <a:gd name="T2" fmla="*/ 565 w 565"/>
              <a:gd name="T3" fmla="*/ 0 h 333"/>
              <a:gd name="T4" fmla="*/ 0 w 565"/>
              <a:gd name="T5" fmla="*/ 0 h 333"/>
              <a:gd name="T6" fmla="*/ 0 w 565"/>
              <a:gd name="T7" fmla="*/ 333 h 333"/>
              <a:gd name="T8" fmla="*/ 565 w 565"/>
              <a:gd name="T9" fmla="*/ 333 h 333"/>
              <a:gd name="T10" fmla="*/ 565 w 565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" h="333">
                <a:moveTo>
                  <a:pt x="565" y="329"/>
                </a:moveTo>
                <a:lnTo>
                  <a:pt x="565" y="0"/>
                </a:lnTo>
                <a:lnTo>
                  <a:pt x="0" y="0"/>
                </a:lnTo>
                <a:lnTo>
                  <a:pt x="0" y="333"/>
                </a:lnTo>
                <a:lnTo>
                  <a:pt x="565" y="333"/>
                </a:lnTo>
                <a:lnTo>
                  <a:pt x="565" y="3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2901951" y="4217989"/>
            <a:ext cx="40481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8" name="Freeform 18"/>
          <p:cNvSpPr>
            <a:spLocks/>
          </p:cNvSpPr>
          <p:nvPr/>
        </p:nvSpPr>
        <p:spPr bwMode="auto">
          <a:xfrm>
            <a:off x="8343901" y="5707064"/>
            <a:ext cx="671513" cy="465137"/>
          </a:xfrm>
          <a:custGeom>
            <a:avLst/>
            <a:gdLst>
              <a:gd name="T0" fmla="*/ 0 w 423"/>
              <a:gd name="T1" fmla="*/ 0 h 293"/>
              <a:gd name="T2" fmla="*/ 4 w 423"/>
              <a:gd name="T3" fmla="*/ 293 h 293"/>
              <a:gd name="T4" fmla="*/ 423 w 423"/>
              <a:gd name="T5" fmla="*/ 293 h 293"/>
              <a:gd name="T6" fmla="*/ 423 w 423"/>
              <a:gd name="T7" fmla="*/ 0 h 293"/>
              <a:gd name="T8" fmla="*/ 4 w 423"/>
              <a:gd name="T9" fmla="*/ 0 h 293"/>
              <a:gd name="T10" fmla="*/ 4 w 423"/>
              <a:gd name="T1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3" h="293">
                <a:moveTo>
                  <a:pt x="0" y="0"/>
                </a:moveTo>
                <a:lnTo>
                  <a:pt x="4" y="293"/>
                </a:lnTo>
                <a:lnTo>
                  <a:pt x="423" y="293"/>
                </a:lnTo>
                <a:lnTo>
                  <a:pt x="423" y="0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V="1">
            <a:off x="8680450" y="5391151"/>
            <a:ext cx="6350" cy="315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0" name="Freeform 20"/>
          <p:cNvSpPr>
            <a:spLocks/>
          </p:cNvSpPr>
          <p:nvPr/>
        </p:nvSpPr>
        <p:spPr bwMode="auto">
          <a:xfrm>
            <a:off x="7421564" y="5707064"/>
            <a:ext cx="663575" cy="465137"/>
          </a:xfrm>
          <a:custGeom>
            <a:avLst/>
            <a:gdLst>
              <a:gd name="T0" fmla="*/ 0 w 418"/>
              <a:gd name="T1" fmla="*/ 0 h 293"/>
              <a:gd name="T2" fmla="*/ 0 w 418"/>
              <a:gd name="T3" fmla="*/ 293 h 293"/>
              <a:gd name="T4" fmla="*/ 418 w 418"/>
              <a:gd name="T5" fmla="*/ 293 h 293"/>
              <a:gd name="T6" fmla="*/ 418 w 418"/>
              <a:gd name="T7" fmla="*/ 0 h 293"/>
              <a:gd name="T8" fmla="*/ 0 w 418"/>
              <a:gd name="T9" fmla="*/ 0 h 293"/>
              <a:gd name="T10" fmla="*/ 0 w 418"/>
              <a:gd name="T1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8" h="293">
                <a:moveTo>
                  <a:pt x="0" y="0"/>
                </a:moveTo>
                <a:lnTo>
                  <a:pt x="0" y="293"/>
                </a:lnTo>
                <a:lnTo>
                  <a:pt x="418" y="293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1" name="Line 21"/>
          <p:cNvSpPr>
            <a:spLocks noChangeShapeType="1"/>
          </p:cNvSpPr>
          <p:nvPr/>
        </p:nvSpPr>
        <p:spPr bwMode="auto">
          <a:xfrm flipV="1">
            <a:off x="7750175" y="5391151"/>
            <a:ext cx="6350" cy="315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2" name="Rectangle 22"/>
          <p:cNvSpPr>
            <a:spLocks noChangeArrowheads="1"/>
          </p:cNvSpPr>
          <p:nvPr/>
        </p:nvSpPr>
        <p:spPr bwMode="auto">
          <a:xfrm>
            <a:off x="6743700" y="5810250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X</a:t>
            </a:r>
            <a:endParaRPr lang="en-US" altLang="en-US"/>
          </a:p>
        </p:txBody>
      </p:sp>
      <p:sp>
        <p:nvSpPr>
          <p:cNvPr id="209943" name="Rectangle 23"/>
          <p:cNvSpPr>
            <a:spLocks noChangeArrowheads="1"/>
          </p:cNvSpPr>
          <p:nvPr/>
        </p:nvSpPr>
        <p:spPr bwMode="auto">
          <a:xfrm>
            <a:off x="7691438" y="5810250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Y</a:t>
            </a:r>
            <a:endParaRPr lang="en-US" altLang="en-US"/>
          </a:p>
        </p:txBody>
      </p:sp>
      <p:sp>
        <p:nvSpPr>
          <p:cNvPr id="209944" name="Rectangle 24"/>
          <p:cNvSpPr>
            <a:spLocks noChangeArrowheads="1"/>
          </p:cNvSpPr>
          <p:nvPr/>
        </p:nvSpPr>
        <p:spPr bwMode="auto">
          <a:xfrm>
            <a:off x="8602663" y="5810250"/>
            <a:ext cx="133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Z</a:t>
            </a:r>
            <a:endParaRPr lang="en-US" altLang="en-US"/>
          </a:p>
        </p:txBody>
      </p:sp>
      <p:sp>
        <p:nvSpPr>
          <p:cNvPr id="209945" name="Freeform 25"/>
          <p:cNvSpPr>
            <a:spLocks/>
          </p:cNvSpPr>
          <p:nvPr/>
        </p:nvSpPr>
        <p:spPr bwMode="auto">
          <a:xfrm>
            <a:off x="6503988" y="5707064"/>
            <a:ext cx="665162" cy="465137"/>
          </a:xfrm>
          <a:custGeom>
            <a:avLst/>
            <a:gdLst>
              <a:gd name="T0" fmla="*/ 0 w 419"/>
              <a:gd name="T1" fmla="*/ 0 h 293"/>
              <a:gd name="T2" fmla="*/ 0 w 419"/>
              <a:gd name="T3" fmla="*/ 293 h 293"/>
              <a:gd name="T4" fmla="*/ 419 w 419"/>
              <a:gd name="T5" fmla="*/ 293 h 293"/>
              <a:gd name="T6" fmla="*/ 419 w 419"/>
              <a:gd name="T7" fmla="*/ 0 h 293"/>
              <a:gd name="T8" fmla="*/ 0 w 419"/>
              <a:gd name="T9" fmla="*/ 0 h 293"/>
              <a:gd name="T10" fmla="*/ 0 w 419"/>
              <a:gd name="T1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293">
                <a:moveTo>
                  <a:pt x="0" y="0"/>
                </a:moveTo>
                <a:lnTo>
                  <a:pt x="0" y="293"/>
                </a:lnTo>
                <a:lnTo>
                  <a:pt x="419" y="293"/>
                </a:lnTo>
                <a:lnTo>
                  <a:pt x="41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6" name="Line 26"/>
          <p:cNvSpPr>
            <a:spLocks noChangeShapeType="1"/>
          </p:cNvSpPr>
          <p:nvPr/>
        </p:nvSpPr>
        <p:spPr bwMode="auto">
          <a:xfrm flipV="1">
            <a:off x="6781800" y="5411788"/>
            <a:ext cx="1588" cy="315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7" name="Line 27"/>
          <p:cNvSpPr>
            <a:spLocks noChangeShapeType="1"/>
          </p:cNvSpPr>
          <p:nvPr/>
        </p:nvSpPr>
        <p:spPr bwMode="auto">
          <a:xfrm flipH="1">
            <a:off x="5064126" y="5391150"/>
            <a:ext cx="40417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8" name="Rectangle 28"/>
          <p:cNvSpPr>
            <a:spLocks noChangeArrowheads="1"/>
          </p:cNvSpPr>
          <p:nvPr/>
        </p:nvSpPr>
        <p:spPr bwMode="auto">
          <a:xfrm>
            <a:off x="6853239" y="4268788"/>
            <a:ext cx="5834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Port 1</a:t>
            </a:r>
            <a:endParaRPr lang="en-US" altLang="en-US"/>
          </a:p>
        </p:txBody>
      </p:sp>
      <p:sp>
        <p:nvSpPr>
          <p:cNvPr id="209949" name="Line 29"/>
          <p:cNvSpPr>
            <a:spLocks noChangeShapeType="1"/>
          </p:cNvSpPr>
          <p:nvPr/>
        </p:nvSpPr>
        <p:spPr bwMode="auto">
          <a:xfrm flipH="1">
            <a:off x="6350001" y="4391025"/>
            <a:ext cx="373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50" name="Freeform 30"/>
          <p:cNvSpPr>
            <a:spLocks/>
          </p:cNvSpPr>
          <p:nvPr/>
        </p:nvSpPr>
        <p:spPr bwMode="auto">
          <a:xfrm>
            <a:off x="6232526" y="4352925"/>
            <a:ext cx="142875" cy="84138"/>
          </a:xfrm>
          <a:custGeom>
            <a:avLst/>
            <a:gdLst>
              <a:gd name="T0" fmla="*/ 90 w 90"/>
              <a:gd name="T1" fmla="*/ 0 h 53"/>
              <a:gd name="T2" fmla="*/ 0 w 90"/>
              <a:gd name="T3" fmla="*/ 28 h 53"/>
              <a:gd name="T4" fmla="*/ 90 w 90"/>
              <a:gd name="T5" fmla="*/ 53 h 53"/>
              <a:gd name="T6" fmla="*/ 90 w 90"/>
              <a:gd name="T7" fmla="*/ 4 h 53"/>
              <a:gd name="T8" fmla="*/ 90 w 90"/>
              <a:gd name="T9" fmla="*/ 4 h 53"/>
              <a:gd name="T10" fmla="*/ 90 w 90"/>
              <a:gd name="T1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53">
                <a:moveTo>
                  <a:pt x="90" y="0"/>
                </a:moveTo>
                <a:lnTo>
                  <a:pt x="0" y="28"/>
                </a:lnTo>
                <a:lnTo>
                  <a:pt x="90" y="53"/>
                </a:lnTo>
                <a:lnTo>
                  <a:pt x="90" y="4"/>
                </a:lnTo>
                <a:lnTo>
                  <a:pt x="90" y="4"/>
                </a:lnTo>
                <a:lnTo>
                  <a:pt x="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51" name="Rectangle 31"/>
          <p:cNvSpPr>
            <a:spLocks noChangeArrowheads="1"/>
          </p:cNvSpPr>
          <p:nvPr/>
        </p:nvSpPr>
        <p:spPr bwMode="auto">
          <a:xfrm>
            <a:off x="6853239" y="5100638"/>
            <a:ext cx="5834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Port 2</a:t>
            </a:r>
            <a:endParaRPr lang="en-US" altLang="en-US"/>
          </a:p>
        </p:txBody>
      </p:sp>
      <p:sp>
        <p:nvSpPr>
          <p:cNvPr id="209952" name="Line 32"/>
          <p:cNvSpPr>
            <a:spLocks noChangeShapeType="1"/>
          </p:cNvSpPr>
          <p:nvPr/>
        </p:nvSpPr>
        <p:spPr bwMode="auto">
          <a:xfrm flipH="1">
            <a:off x="6350001" y="5222875"/>
            <a:ext cx="373063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53" name="Freeform 33"/>
          <p:cNvSpPr>
            <a:spLocks/>
          </p:cNvSpPr>
          <p:nvPr/>
        </p:nvSpPr>
        <p:spPr bwMode="auto">
          <a:xfrm>
            <a:off x="6232526" y="5184775"/>
            <a:ext cx="142875" cy="84138"/>
          </a:xfrm>
          <a:custGeom>
            <a:avLst/>
            <a:gdLst>
              <a:gd name="T0" fmla="*/ 90 w 90"/>
              <a:gd name="T1" fmla="*/ 0 h 53"/>
              <a:gd name="T2" fmla="*/ 0 w 90"/>
              <a:gd name="T3" fmla="*/ 29 h 53"/>
              <a:gd name="T4" fmla="*/ 90 w 90"/>
              <a:gd name="T5" fmla="*/ 53 h 53"/>
              <a:gd name="T6" fmla="*/ 90 w 90"/>
              <a:gd name="T7" fmla="*/ 4 h 53"/>
              <a:gd name="T8" fmla="*/ 90 w 90"/>
              <a:gd name="T9" fmla="*/ 4 h 53"/>
              <a:gd name="T10" fmla="*/ 90 w 90"/>
              <a:gd name="T1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53">
                <a:moveTo>
                  <a:pt x="90" y="0"/>
                </a:moveTo>
                <a:lnTo>
                  <a:pt x="0" y="29"/>
                </a:lnTo>
                <a:lnTo>
                  <a:pt x="90" y="53"/>
                </a:lnTo>
                <a:lnTo>
                  <a:pt x="90" y="4"/>
                </a:lnTo>
                <a:lnTo>
                  <a:pt x="90" y="4"/>
                </a:lnTo>
                <a:lnTo>
                  <a:pt x="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90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2903-B7EF-2D4D-1DA6-6E8612F1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F9417-C6FB-F4A0-1FE9-277DD9C7EB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All SATs are initially empty.</a:t>
            </a:r>
          </a:p>
          <a:p>
            <a:r>
              <a:rPr lang="en-US" sz="2800" dirty="0"/>
              <a:t>What is the content of the SATs after each step below?</a:t>
            </a:r>
          </a:p>
          <a:p>
            <a:pPr lvl="1"/>
            <a:r>
              <a:rPr lang="en-US" sz="2600" b="0" i="0" u="none" strike="noStrike" baseline="0" dirty="0"/>
              <a:t>Y sends a data frame to Z.</a:t>
            </a:r>
          </a:p>
          <a:p>
            <a:pPr lvl="1"/>
            <a:r>
              <a:rPr lang="en-US" sz="2600" b="0" i="0" u="none" strike="noStrike" baseline="0" dirty="0"/>
              <a:t>W sends an ARP request for Y’s MAC address.</a:t>
            </a:r>
          </a:p>
          <a:p>
            <a:pPr lvl="1"/>
            <a:r>
              <a:rPr lang="en-US" sz="2600" b="0" i="0" u="none" strike="noStrike" baseline="0" dirty="0"/>
              <a:t>Y replies W’s ARP request.</a:t>
            </a:r>
          </a:p>
          <a:p>
            <a:pPr lvl="1"/>
            <a:r>
              <a:rPr lang="en-US" sz="2600" b="0" i="0" u="none" strike="noStrike" baseline="0" dirty="0"/>
              <a:t>Y sends a data frame to X.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19E558-94DC-41FB-10D6-300D40E01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0180D-D221-B037-FE00-B5C51EF9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02BEA-A006-C17C-EC2B-C8682553C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458" y="2286000"/>
            <a:ext cx="5073646" cy="35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Switched LANs with loops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10439400" cy="4267200"/>
          </a:xfrm>
        </p:spPr>
        <p:txBody>
          <a:bodyPr/>
          <a:lstStyle/>
          <a:p>
            <a:r>
              <a:rPr lang="en-US" altLang="en-US" sz="2800" dirty="0"/>
              <a:t>Assume that both switches have learnt all the MAC addresses.</a:t>
            </a:r>
          </a:p>
          <a:p>
            <a:r>
              <a:rPr lang="en-US" altLang="en-US" sz="2800" dirty="0"/>
              <a:t>Now, when A</a:t>
            </a:r>
            <a:r>
              <a:rPr lang="en-US" altLang="en-US" sz="2800" dirty="0">
                <a:sym typeface="Symbol" pitchFamily="18" charset="2"/>
              </a:rPr>
              <a:t> broadcasts a frame,</a:t>
            </a:r>
          </a:p>
          <a:p>
            <a:pPr lvl="1"/>
            <a:r>
              <a:rPr lang="en-US" altLang="en-US" sz="2400" dirty="0">
                <a:sym typeface="Symbol" pitchFamily="18" charset="2"/>
              </a:rPr>
              <a:t>Both B and C receive them.</a:t>
            </a:r>
          </a:p>
          <a:p>
            <a:pPr lvl="1"/>
            <a:r>
              <a:rPr lang="en-US" altLang="en-US" sz="2400" dirty="0">
                <a:sym typeface="Symbol" pitchFamily="18" charset="2"/>
              </a:rPr>
              <a:t>Switches 1 and 2 each forward a copy to LAN 2.</a:t>
            </a:r>
          </a:p>
          <a:p>
            <a:pPr lvl="1"/>
            <a:r>
              <a:rPr lang="en-US" altLang="en-US" sz="2400" dirty="0">
                <a:sym typeface="Symbol" pitchFamily="18" charset="2"/>
              </a:rPr>
              <a:t>On LAN 2, when switch 1’s copy is received by switch 2,</a:t>
            </a:r>
          </a:p>
          <a:p>
            <a:pPr lvl="2"/>
            <a:r>
              <a:rPr lang="en-US" altLang="en-US" sz="2000" dirty="0">
                <a:sym typeface="Symbol" pitchFamily="18" charset="2"/>
              </a:rPr>
              <a:t>It alters the port for A from the upper one to the lower one, and</a:t>
            </a:r>
          </a:p>
          <a:p>
            <a:pPr lvl="2"/>
            <a:r>
              <a:rPr lang="en-US" altLang="en-US" sz="2000" dirty="0">
                <a:sym typeface="Symbol" pitchFamily="18" charset="2"/>
              </a:rPr>
              <a:t>it forwards another copy to LAN 1.</a:t>
            </a:r>
          </a:p>
          <a:p>
            <a:r>
              <a:rPr lang="en-US" altLang="en-US" sz="2800" dirty="0">
                <a:sym typeface="Symbol" pitchFamily="18" charset="2"/>
              </a:rPr>
              <a:t>Two problems: </a:t>
            </a: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Incorrect address table </a:t>
            </a:r>
            <a:r>
              <a:rPr lang="en-US" altLang="en-US" sz="2800" dirty="0">
                <a:sym typeface="Symbol" pitchFamily="18" charset="2"/>
              </a:rPr>
              <a:t>and </a:t>
            </a: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broadcast storm</a:t>
            </a:r>
            <a:r>
              <a:rPr lang="en-US" altLang="en-US" sz="2800" dirty="0">
                <a:sym typeface="Symbol" pitchFamily="18" charset="2"/>
              </a:rPr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39-E394-43A6-BADF-B6902270BFA9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04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Switched LANs with loops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8292-296C-46A3-BBE4-2CB457B13B91}" type="slidenum">
              <a:rPr lang="en-US" altLang="en-US"/>
              <a:pPr/>
              <a:t>19</a:t>
            </a:fld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E1DADD-DFF3-ED89-A833-BC1FF6A88860}"/>
              </a:ext>
            </a:extLst>
          </p:cNvPr>
          <p:cNvGrpSpPr/>
          <p:nvPr/>
        </p:nvGrpSpPr>
        <p:grpSpPr>
          <a:xfrm>
            <a:off x="2362200" y="2495550"/>
            <a:ext cx="6357937" cy="3219450"/>
            <a:chOff x="3429001" y="2495550"/>
            <a:chExt cx="5291136" cy="2735263"/>
          </a:xfrm>
        </p:grpSpPr>
        <p:sp>
          <p:nvSpPr>
            <p:cNvPr id="211970" name="Line 2"/>
            <p:cNvSpPr>
              <a:spLocks noChangeShapeType="1"/>
            </p:cNvSpPr>
            <p:nvPr/>
          </p:nvSpPr>
          <p:spPr bwMode="auto">
            <a:xfrm flipV="1">
              <a:off x="4452937" y="3249613"/>
              <a:ext cx="158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1" name="Freeform 3"/>
            <p:cNvSpPr>
              <a:spLocks/>
            </p:cNvSpPr>
            <p:nvPr/>
          </p:nvSpPr>
          <p:spPr bwMode="auto">
            <a:xfrm>
              <a:off x="4011612" y="3592514"/>
              <a:ext cx="896938" cy="528637"/>
            </a:xfrm>
            <a:custGeom>
              <a:avLst/>
              <a:gdLst>
                <a:gd name="T0" fmla="*/ 565 w 565"/>
                <a:gd name="T1" fmla="*/ 329 h 333"/>
                <a:gd name="T2" fmla="*/ 565 w 565"/>
                <a:gd name="T3" fmla="*/ 0 h 333"/>
                <a:gd name="T4" fmla="*/ 0 w 565"/>
                <a:gd name="T5" fmla="*/ 0 h 333"/>
                <a:gd name="T6" fmla="*/ 0 w 565"/>
                <a:gd name="T7" fmla="*/ 333 h 333"/>
                <a:gd name="T8" fmla="*/ 565 w 565"/>
                <a:gd name="T9" fmla="*/ 333 h 333"/>
                <a:gd name="T10" fmla="*/ 565 w 565"/>
                <a:gd name="T11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333">
                  <a:moveTo>
                    <a:pt x="565" y="329"/>
                  </a:moveTo>
                  <a:lnTo>
                    <a:pt x="565" y="0"/>
                  </a:lnTo>
                  <a:lnTo>
                    <a:pt x="0" y="0"/>
                  </a:lnTo>
                  <a:lnTo>
                    <a:pt x="0" y="333"/>
                  </a:lnTo>
                  <a:lnTo>
                    <a:pt x="565" y="333"/>
                  </a:lnTo>
                  <a:lnTo>
                    <a:pt x="565" y="333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73" name="Rectangle 5"/>
            <p:cNvSpPr>
              <a:spLocks noChangeArrowheads="1"/>
            </p:cNvSpPr>
            <p:nvPr/>
          </p:nvSpPr>
          <p:spPr bwMode="auto">
            <a:xfrm>
              <a:off x="3900487" y="2598738"/>
              <a:ext cx="1458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altLang="en-US"/>
            </a:p>
          </p:txBody>
        </p:sp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4071938" y="3702050"/>
              <a:ext cx="82554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Arial" charset="0"/>
                </a:rPr>
                <a:t>Switch 1</a:t>
              </a:r>
              <a:endParaRPr lang="en-US" altLang="en-US"/>
            </a:p>
          </p:txBody>
        </p:sp>
        <p:sp>
          <p:nvSpPr>
            <p:cNvPr id="211975" name="Freeform 7"/>
            <p:cNvSpPr>
              <a:spLocks/>
            </p:cNvSpPr>
            <p:nvPr/>
          </p:nvSpPr>
          <p:spPr bwMode="auto">
            <a:xfrm>
              <a:off x="3635375" y="2495550"/>
              <a:ext cx="665162" cy="465138"/>
            </a:xfrm>
            <a:custGeom>
              <a:avLst/>
              <a:gdLst>
                <a:gd name="T0" fmla="*/ 419 w 419"/>
                <a:gd name="T1" fmla="*/ 293 h 293"/>
                <a:gd name="T2" fmla="*/ 419 w 419"/>
                <a:gd name="T3" fmla="*/ 0 h 293"/>
                <a:gd name="T4" fmla="*/ 0 w 419"/>
                <a:gd name="T5" fmla="*/ 0 h 293"/>
                <a:gd name="T6" fmla="*/ 0 w 419"/>
                <a:gd name="T7" fmla="*/ 293 h 293"/>
                <a:gd name="T8" fmla="*/ 419 w 419"/>
                <a:gd name="T9" fmla="*/ 293 h 293"/>
                <a:gd name="T10" fmla="*/ 419 w 419"/>
                <a:gd name="T11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293">
                  <a:moveTo>
                    <a:pt x="419" y="293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419" y="293"/>
                  </a:lnTo>
                  <a:lnTo>
                    <a:pt x="419" y="2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>
              <a:off x="3965576" y="2960688"/>
              <a:ext cx="1587" cy="315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7" name="Rectangle 9"/>
            <p:cNvSpPr>
              <a:spLocks noChangeArrowheads="1"/>
            </p:cNvSpPr>
            <p:nvPr/>
          </p:nvSpPr>
          <p:spPr bwMode="auto">
            <a:xfrm>
              <a:off x="4822825" y="2598738"/>
              <a:ext cx="1458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/>
            </a:p>
          </p:txBody>
        </p:sp>
        <p:sp>
          <p:nvSpPr>
            <p:cNvPr id="211978" name="Freeform 10"/>
            <p:cNvSpPr>
              <a:spLocks/>
            </p:cNvSpPr>
            <p:nvPr/>
          </p:nvSpPr>
          <p:spPr bwMode="auto">
            <a:xfrm>
              <a:off x="4565650" y="2495550"/>
              <a:ext cx="685800" cy="450850"/>
            </a:xfrm>
            <a:custGeom>
              <a:avLst/>
              <a:gdLst>
                <a:gd name="T0" fmla="*/ 415 w 419"/>
                <a:gd name="T1" fmla="*/ 293 h 293"/>
                <a:gd name="T2" fmla="*/ 419 w 419"/>
                <a:gd name="T3" fmla="*/ 0 h 293"/>
                <a:gd name="T4" fmla="*/ 0 w 419"/>
                <a:gd name="T5" fmla="*/ 0 h 293"/>
                <a:gd name="T6" fmla="*/ 0 w 419"/>
                <a:gd name="T7" fmla="*/ 293 h 293"/>
                <a:gd name="T8" fmla="*/ 419 w 419"/>
                <a:gd name="T9" fmla="*/ 293 h 293"/>
                <a:gd name="T10" fmla="*/ 419 w 419"/>
                <a:gd name="T11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293">
                  <a:moveTo>
                    <a:pt x="415" y="293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419" y="293"/>
                  </a:lnTo>
                  <a:lnTo>
                    <a:pt x="419" y="2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9" name="Line 11"/>
            <p:cNvSpPr>
              <a:spLocks noChangeShapeType="1"/>
            </p:cNvSpPr>
            <p:nvPr/>
          </p:nvSpPr>
          <p:spPr bwMode="auto">
            <a:xfrm>
              <a:off x="4887912" y="2960688"/>
              <a:ext cx="6350" cy="315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0" name="Line 12"/>
            <p:cNvSpPr>
              <a:spLocks noChangeShapeType="1"/>
            </p:cNvSpPr>
            <p:nvPr/>
          </p:nvSpPr>
          <p:spPr bwMode="auto">
            <a:xfrm>
              <a:off x="4457701" y="4121151"/>
              <a:ext cx="1587" cy="322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1" name="Rectangle 13"/>
            <p:cNvSpPr>
              <a:spLocks noChangeArrowheads="1"/>
            </p:cNvSpPr>
            <p:nvPr/>
          </p:nvSpPr>
          <p:spPr bwMode="auto">
            <a:xfrm>
              <a:off x="5753100" y="2598738"/>
              <a:ext cx="1570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altLang="en-US"/>
            </a:p>
          </p:txBody>
        </p:sp>
        <p:sp>
          <p:nvSpPr>
            <p:cNvPr id="211982" name="Freeform 14"/>
            <p:cNvSpPr>
              <a:spLocks/>
            </p:cNvSpPr>
            <p:nvPr/>
          </p:nvSpPr>
          <p:spPr bwMode="auto">
            <a:xfrm>
              <a:off x="5487988" y="2495550"/>
              <a:ext cx="665163" cy="465138"/>
            </a:xfrm>
            <a:custGeom>
              <a:avLst/>
              <a:gdLst>
                <a:gd name="T0" fmla="*/ 419 w 419"/>
                <a:gd name="T1" fmla="*/ 293 h 293"/>
                <a:gd name="T2" fmla="*/ 419 w 419"/>
                <a:gd name="T3" fmla="*/ 0 h 293"/>
                <a:gd name="T4" fmla="*/ 0 w 419"/>
                <a:gd name="T5" fmla="*/ 0 h 293"/>
                <a:gd name="T6" fmla="*/ 0 w 419"/>
                <a:gd name="T7" fmla="*/ 293 h 293"/>
                <a:gd name="T8" fmla="*/ 419 w 419"/>
                <a:gd name="T9" fmla="*/ 293 h 293"/>
                <a:gd name="T10" fmla="*/ 419 w 419"/>
                <a:gd name="T11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293">
                  <a:moveTo>
                    <a:pt x="419" y="293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419" y="293"/>
                  </a:lnTo>
                  <a:lnTo>
                    <a:pt x="419" y="2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3" name="Line 15"/>
            <p:cNvSpPr>
              <a:spLocks noChangeShapeType="1"/>
            </p:cNvSpPr>
            <p:nvPr/>
          </p:nvSpPr>
          <p:spPr bwMode="auto">
            <a:xfrm>
              <a:off x="5784850" y="2946401"/>
              <a:ext cx="6350" cy="3159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4" name="Line 16"/>
            <p:cNvSpPr>
              <a:spLocks noChangeShapeType="1"/>
            </p:cNvSpPr>
            <p:nvPr/>
          </p:nvSpPr>
          <p:spPr bwMode="auto">
            <a:xfrm>
              <a:off x="3429001" y="3276600"/>
              <a:ext cx="40481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5" name="Freeform 17"/>
            <p:cNvSpPr>
              <a:spLocks/>
            </p:cNvSpPr>
            <p:nvPr/>
          </p:nvSpPr>
          <p:spPr bwMode="auto">
            <a:xfrm>
              <a:off x="6742113" y="4765675"/>
              <a:ext cx="671513" cy="465138"/>
            </a:xfrm>
            <a:custGeom>
              <a:avLst/>
              <a:gdLst>
                <a:gd name="T0" fmla="*/ 0 w 423"/>
                <a:gd name="T1" fmla="*/ 0 h 293"/>
                <a:gd name="T2" fmla="*/ 4 w 423"/>
                <a:gd name="T3" fmla="*/ 293 h 293"/>
                <a:gd name="T4" fmla="*/ 423 w 423"/>
                <a:gd name="T5" fmla="*/ 293 h 293"/>
                <a:gd name="T6" fmla="*/ 423 w 423"/>
                <a:gd name="T7" fmla="*/ 0 h 293"/>
                <a:gd name="T8" fmla="*/ 4 w 423"/>
                <a:gd name="T9" fmla="*/ 0 h 293"/>
                <a:gd name="T10" fmla="*/ 4 w 423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3" h="293">
                  <a:moveTo>
                    <a:pt x="0" y="0"/>
                  </a:moveTo>
                  <a:lnTo>
                    <a:pt x="4" y="293"/>
                  </a:lnTo>
                  <a:lnTo>
                    <a:pt x="423" y="293"/>
                  </a:lnTo>
                  <a:lnTo>
                    <a:pt x="423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6" name="Line 18"/>
            <p:cNvSpPr>
              <a:spLocks noChangeShapeType="1"/>
            </p:cNvSpPr>
            <p:nvPr/>
          </p:nvSpPr>
          <p:spPr bwMode="auto">
            <a:xfrm flipV="1">
              <a:off x="7043737" y="4449763"/>
              <a:ext cx="6350" cy="315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7" name="Freeform 19"/>
            <p:cNvSpPr>
              <a:spLocks/>
            </p:cNvSpPr>
            <p:nvPr/>
          </p:nvSpPr>
          <p:spPr bwMode="auto">
            <a:xfrm>
              <a:off x="5819776" y="4765675"/>
              <a:ext cx="663575" cy="465138"/>
            </a:xfrm>
            <a:custGeom>
              <a:avLst/>
              <a:gdLst>
                <a:gd name="T0" fmla="*/ 0 w 418"/>
                <a:gd name="T1" fmla="*/ 0 h 293"/>
                <a:gd name="T2" fmla="*/ 0 w 418"/>
                <a:gd name="T3" fmla="*/ 293 h 293"/>
                <a:gd name="T4" fmla="*/ 418 w 418"/>
                <a:gd name="T5" fmla="*/ 293 h 293"/>
                <a:gd name="T6" fmla="*/ 418 w 418"/>
                <a:gd name="T7" fmla="*/ 0 h 293"/>
                <a:gd name="T8" fmla="*/ 0 w 418"/>
                <a:gd name="T9" fmla="*/ 0 h 293"/>
                <a:gd name="T10" fmla="*/ 0 w 418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293">
                  <a:moveTo>
                    <a:pt x="0" y="0"/>
                  </a:moveTo>
                  <a:lnTo>
                    <a:pt x="0" y="293"/>
                  </a:lnTo>
                  <a:lnTo>
                    <a:pt x="418" y="293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8" name="Line 20"/>
            <p:cNvSpPr>
              <a:spLocks noChangeShapeType="1"/>
            </p:cNvSpPr>
            <p:nvPr/>
          </p:nvSpPr>
          <p:spPr bwMode="auto">
            <a:xfrm flipV="1">
              <a:off x="6129337" y="4449763"/>
              <a:ext cx="6350" cy="315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9" name="Rectangle 21"/>
            <p:cNvSpPr>
              <a:spLocks noChangeArrowheads="1"/>
            </p:cNvSpPr>
            <p:nvPr/>
          </p:nvSpPr>
          <p:spPr bwMode="auto">
            <a:xfrm>
              <a:off x="5141912" y="4868863"/>
              <a:ext cx="1458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 altLang="en-US"/>
            </a:p>
          </p:txBody>
        </p:sp>
        <p:sp>
          <p:nvSpPr>
            <p:cNvPr id="211990" name="Rectangle 22"/>
            <p:cNvSpPr>
              <a:spLocks noChangeArrowheads="1"/>
            </p:cNvSpPr>
            <p:nvPr/>
          </p:nvSpPr>
          <p:spPr bwMode="auto">
            <a:xfrm>
              <a:off x="6089650" y="4868863"/>
              <a:ext cx="1458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en-US" altLang="en-US"/>
            </a:p>
          </p:txBody>
        </p:sp>
        <p:sp>
          <p:nvSpPr>
            <p:cNvPr id="211991" name="Rectangle 23"/>
            <p:cNvSpPr>
              <a:spLocks noChangeArrowheads="1"/>
            </p:cNvSpPr>
            <p:nvPr/>
          </p:nvSpPr>
          <p:spPr bwMode="auto">
            <a:xfrm>
              <a:off x="7000875" y="4868863"/>
              <a:ext cx="1330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Arial" charset="0"/>
                </a:rPr>
                <a:t>Z</a:t>
              </a:r>
              <a:endParaRPr lang="en-US" altLang="en-US"/>
            </a:p>
          </p:txBody>
        </p:sp>
        <p:sp>
          <p:nvSpPr>
            <p:cNvPr id="211992" name="Freeform 24"/>
            <p:cNvSpPr>
              <a:spLocks/>
            </p:cNvSpPr>
            <p:nvPr/>
          </p:nvSpPr>
          <p:spPr bwMode="auto">
            <a:xfrm>
              <a:off x="4902200" y="4765675"/>
              <a:ext cx="665162" cy="465138"/>
            </a:xfrm>
            <a:custGeom>
              <a:avLst/>
              <a:gdLst>
                <a:gd name="T0" fmla="*/ 0 w 419"/>
                <a:gd name="T1" fmla="*/ 0 h 293"/>
                <a:gd name="T2" fmla="*/ 0 w 419"/>
                <a:gd name="T3" fmla="*/ 293 h 293"/>
                <a:gd name="T4" fmla="*/ 419 w 419"/>
                <a:gd name="T5" fmla="*/ 293 h 293"/>
                <a:gd name="T6" fmla="*/ 419 w 419"/>
                <a:gd name="T7" fmla="*/ 0 h 293"/>
                <a:gd name="T8" fmla="*/ 0 w 419"/>
                <a:gd name="T9" fmla="*/ 0 h 293"/>
                <a:gd name="T10" fmla="*/ 0 w 419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293">
                  <a:moveTo>
                    <a:pt x="0" y="0"/>
                  </a:moveTo>
                  <a:lnTo>
                    <a:pt x="0" y="293"/>
                  </a:lnTo>
                  <a:lnTo>
                    <a:pt x="419" y="293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93" name="Line 25"/>
            <p:cNvSpPr>
              <a:spLocks noChangeShapeType="1"/>
            </p:cNvSpPr>
            <p:nvPr/>
          </p:nvSpPr>
          <p:spPr bwMode="auto">
            <a:xfrm flipV="1">
              <a:off x="5180012" y="4470401"/>
              <a:ext cx="1588" cy="3159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94" name="Line 26"/>
            <p:cNvSpPr>
              <a:spLocks noChangeShapeType="1"/>
            </p:cNvSpPr>
            <p:nvPr/>
          </p:nvSpPr>
          <p:spPr bwMode="auto">
            <a:xfrm flipH="1">
              <a:off x="3462338" y="4449764"/>
              <a:ext cx="4041775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95" name="Line 27"/>
            <p:cNvSpPr>
              <a:spLocks noChangeShapeType="1"/>
            </p:cNvSpPr>
            <p:nvPr/>
          </p:nvSpPr>
          <p:spPr bwMode="auto">
            <a:xfrm flipV="1">
              <a:off x="6883401" y="3249613"/>
              <a:ext cx="1587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96" name="Freeform 28"/>
            <p:cNvSpPr>
              <a:spLocks/>
            </p:cNvSpPr>
            <p:nvPr/>
          </p:nvSpPr>
          <p:spPr bwMode="auto">
            <a:xfrm>
              <a:off x="6442076" y="3592514"/>
              <a:ext cx="896937" cy="528637"/>
            </a:xfrm>
            <a:custGeom>
              <a:avLst/>
              <a:gdLst>
                <a:gd name="T0" fmla="*/ 565 w 565"/>
                <a:gd name="T1" fmla="*/ 329 h 333"/>
                <a:gd name="T2" fmla="*/ 565 w 565"/>
                <a:gd name="T3" fmla="*/ 0 h 333"/>
                <a:gd name="T4" fmla="*/ 0 w 565"/>
                <a:gd name="T5" fmla="*/ 0 h 333"/>
                <a:gd name="T6" fmla="*/ 0 w 565"/>
                <a:gd name="T7" fmla="*/ 333 h 333"/>
                <a:gd name="T8" fmla="*/ 565 w 565"/>
                <a:gd name="T9" fmla="*/ 333 h 333"/>
                <a:gd name="T10" fmla="*/ 565 w 565"/>
                <a:gd name="T11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333">
                  <a:moveTo>
                    <a:pt x="565" y="329"/>
                  </a:moveTo>
                  <a:lnTo>
                    <a:pt x="565" y="0"/>
                  </a:lnTo>
                  <a:lnTo>
                    <a:pt x="0" y="0"/>
                  </a:lnTo>
                  <a:lnTo>
                    <a:pt x="0" y="333"/>
                  </a:lnTo>
                  <a:lnTo>
                    <a:pt x="565" y="333"/>
                  </a:lnTo>
                  <a:lnTo>
                    <a:pt x="565" y="333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97" name="Rectangle 29"/>
            <p:cNvSpPr>
              <a:spLocks noChangeArrowheads="1"/>
            </p:cNvSpPr>
            <p:nvPr/>
          </p:nvSpPr>
          <p:spPr bwMode="auto">
            <a:xfrm>
              <a:off x="6502401" y="3702050"/>
              <a:ext cx="82554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Arial" charset="0"/>
                </a:rPr>
                <a:t>Switch 2</a:t>
              </a:r>
              <a:endParaRPr lang="en-US" altLang="en-US"/>
            </a:p>
          </p:txBody>
        </p:sp>
        <p:sp>
          <p:nvSpPr>
            <p:cNvPr id="211998" name="Line 30"/>
            <p:cNvSpPr>
              <a:spLocks noChangeShapeType="1"/>
            </p:cNvSpPr>
            <p:nvPr/>
          </p:nvSpPr>
          <p:spPr bwMode="auto">
            <a:xfrm>
              <a:off x="6888162" y="4121151"/>
              <a:ext cx="1588" cy="322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99" name="Text Box 31"/>
            <p:cNvSpPr txBox="1">
              <a:spLocks noChangeArrowheads="1"/>
            </p:cNvSpPr>
            <p:nvPr/>
          </p:nvSpPr>
          <p:spPr bwMode="auto">
            <a:xfrm>
              <a:off x="7577137" y="295275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LAN 1</a:t>
              </a:r>
            </a:p>
          </p:txBody>
        </p:sp>
        <p:sp>
          <p:nvSpPr>
            <p:cNvPr id="212000" name="Text Box 32"/>
            <p:cNvSpPr txBox="1">
              <a:spLocks noChangeArrowheads="1"/>
            </p:cNvSpPr>
            <p:nvPr/>
          </p:nvSpPr>
          <p:spPr bwMode="auto">
            <a:xfrm>
              <a:off x="7577137" y="4171950"/>
              <a:ext cx="1143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LAN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88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problem statement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How do two hosts that are </a:t>
            </a:r>
            <a:r>
              <a:rPr lang="en-US" altLang="en-US" sz="2800" dirty="0">
                <a:solidFill>
                  <a:srgbClr val="0070C0"/>
                </a:solidFill>
              </a:rPr>
              <a:t>not directly connected </a:t>
            </a:r>
            <a:r>
              <a:rPr lang="en-US" altLang="en-US" sz="2800" dirty="0"/>
              <a:t>communicate with each other?</a:t>
            </a:r>
          </a:p>
          <a:p>
            <a:pPr lvl="1"/>
            <a:r>
              <a:rPr lang="en-US" altLang="en-US" sz="2400" dirty="0"/>
              <a:t>Some “intelligent” </a:t>
            </a:r>
            <a:r>
              <a:rPr lang="en-US" altLang="en-US" sz="2400" dirty="0">
                <a:solidFill>
                  <a:srgbClr val="FF0000"/>
                </a:solidFill>
              </a:rPr>
              <a:t>packet forwarding </a:t>
            </a:r>
            <a:r>
              <a:rPr lang="en-US" altLang="en-US" sz="2400" dirty="0"/>
              <a:t>(or switching) </a:t>
            </a:r>
            <a:r>
              <a:rPr lang="en-US" altLang="en-US" sz="2400" dirty="0">
                <a:solidFill>
                  <a:srgbClr val="FF0000"/>
                </a:solidFill>
              </a:rPr>
              <a:t>engines</a:t>
            </a:r>
            <a:r>
              <a:rPr lang="en-US" altLang="en-US" sz="2400" dirty="0"/>
              <a:t> have to be in place between the two hosts.</a:t>
            </a:r>
          </a:p>
          <a:p>
            <a:r>
              <a:rPr lang="en-US" altLang="en-US" sz="2800" dirty="0"/>
              <a:t>The IP handles the problem on connected </a:t>
            </a:r>
            <a:r>
              <a:rPr lang="en-US" altLang="en-US" sz="2800" dirty="0">
                <a:solidFill>
                  <a:srgbClr val="0070C0"/>
                </a:solidFill>
              </a:rPr>
              <a:t>heterogeneous networks</a:t>
            </a:r>
            <a:r>
              <a:rPr lang="en-US" altLang="en-US" sz="2800" dirty="0"/>
              <a:t>, e.g., one host on a PPP network and the other on an Ethernet LAN.</a:t>
            </a:r>
          </a:p>
          <a:p>
            <a:r>
              <a:rPr lang="en-US" altLang="en-US" sz="2800" dirty="0"/>
              <a:t>This part handles the problem on connected networks of </a:t>
            </a:r>
            <a:r>
              <a:rPr lang="en-US" altLang="en-US" sz="2800" dirty="0">
                <a:solidFill>
                  <a:srgbClr val="0070C0"/>
                </a:solidFill>
              </a:rPr>
              <a:t>the same or very similar type</a:t>
            </a:r>
            <a:r>
              <a:rPr lang="en-US" altLang="en-US" sz="2800" dirty="0"/>
              <a:t>, e.g., both hosts on a switched Ethernet LAN (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or ATM</a:t>
            </a:r>
            <a:r>
              <a:rPr lang="en-US" altLang="en-US" sz="2800" dirty="0"/>
              <a:t>).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802-70F9-4635-8EA4-67D3331A7F7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 Spanning-tree approach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One approach is to </a:t>
            </a:r>
            <a:r>
              <a:rPr lang="en-US" altLang="en-US" sz="2800" dirty="0">
                <a:solidFill>
                  <a:srgbClr val="FF0000"/>
                </a:solidFill>
              </a:rPr>
              <a:t>overlay a spanning tree </a:t>
            </a:r>
            <a:r>
              <a:rPr lang="en-US" altLang="en-US" sz="2800" dirty="0"/>
              <a:t>on the network topology.</a:t>
            </a:r>
          </a:p>
          <a:p>
            <a:pPr>
              <a:tabLst>
                <a:tab pos="1376363" algn="l"/>
              </a:tabLst>
            </a:pPr>
            <a:r>
              <a:rPr lang="en-US" altLang="en-US" sz="2800" dirty="0"/>
              <a:t>The spanning tree is “rooted” at an elected bridge, called the </a:t>
            </a:r>
            <a:r>
              <a:rPr lang="en-US" altLang="en-US" sz="2800" dirty="0">
                <a:solidFill>
                  <a:srgbClr val="0070C0"/>
                </a:solidFill>
              </a:rPr>
              <a:t>root bridge</a:t>
            </a:r>
            <a:r>
              <a:rPr lang="en-US" altLang="en-US" sz="2800" dirty="0"/>
              <a:t>.</a:t>
            </a:r>
          </a:p>
          <a:p>
            <a:pPr>
              <a:tabLst>
                <a:tab pos="1376363" algn="l"/>
              </a:tabLst>
            </a:pPr>
            <a:r>
              <a:rPr lang="en-US" altLang="en-US" sz="2800" dirty="0"/>
              <a:t>On each LAN, at most one bridge’s (not counting the root bridge) port is in </a:t>
            </a:r>
            <a:r>
              <a:rPr lang="en-US" altLang="en-US" sz="2800" dirty="0">
                <a:solidFill>
                  <a:srgbClr val="0070C0"/>
                </a:solidFill>
              </a:rPr>
              <a:t>forwarding state</a:t>
            </a:r>
            <a:r>
              <a:rPr lang="en-US" altLang="en-US" sz="2800" dirty="0"/>
              <a:t>; others are put into </a:t>
            </a:r>
            <a:r>
              <a:rPr lang="en-US" altLang="en-US" sz="2800" dirty="0">
                <a:solidFill>
                  <a:srgbClr val="FF0000"/>
                </a:solidFill>
              </a:rPr>
              <a:t>blocking states</a:t>
            </a:r>
            <a:r>
              <a:rPr lang="en-US" altLang="en-US" sz="2800" dirty="0"/>
              <a:t>.</a:t>
            </a:r>
          </a:p>
          <a:p>
            <a:pPr lvl="1">
              <a:tabLst>
                <a:tab pos="1376363" algn="l"/>
              </a:tabLst>
            </a:pPr>
            <a:r>
              <a:rPr lang="en-US" altLang="en-US" sz="2400" dirty="0"/>
              <a:t>Frames received at the ports in blocking states will be dropped.</a:t>
            </a:r>
          </a:p>
          <a:p>
            <a:pPr lvl="1">
              <a:tabLst>
                <a:tab pos="1376363" algn="l"/>
              </a:tabLst>
            </a:pPr>
            <a:r>
              <a:rPr lang="en-US" altLang="en-US" sz="2400" dirty="0"/>
              <a:t>Frames received at the ports in forwarding states will be processed as usual.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33FC-9F64-48A1-A637-20F79E10ED00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433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Spanning-tree approach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If bridge 1 is elected as a root bridge,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1C18-3294-4E32-BAFB-2047DF3C188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 flipV="1">
            <a:off x="4529138" y="378301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Freeform 5"/>
          <p:cNvSpPr>
            <a:spLocks/>
          </p:cNvSpPr>
          <p:nvPr/>
        </p:nvSpPr>
        <p:spPr bwMode="auto">
          <a:xfrm>
            <a:off x="4087814" y="4125912"/>
            <a:ext cx="896937" cy="528638"/>
          </a:xfrm>
          <a:custGeom>
            <a:avLst/>
            <a:gdLst>
              <a:gd name="T0" fmla="*/ 565 w 565"/>
              <a:gd name="T1" fmla="*/ 329 h 333"/>
              <a:gd name="T2" fmla="*/ 565 w 565"/>
              <a:gd name="T3" fmla="*/ 0 h 333"/>
              <a:gd name="T4" fmla="*/ 0 w 565"/>
              <a:gd name="T5" fmla="*/ 0 h 333"/>
              <a:gd name="T6" fmla="*/ 0 w 565"/>
              <a:gd name="T7" fmla="*/ 333 h 333"/>
              <a:gd name="T8" fmla="*/ 565 w 565"/>
              <a:gd name="T9" fmla="*/ 333 h 333"/>
              <a:gd name="T10" fmla="*/ 565 w 565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" h="333">
                <a:moveTo>
                  <a:pt x="565" y="329"/>
                </a:moveTo>
                <a:lnTo>
                  <a:pt x="565" y="0"/>
                </a:lnTo>
                <a:lnTo>
                  <a:pt x="0" y="0"/>
                </a:lnTo>
                <a:lnTo>
                  <a:pt x="0" y="333"/>
                </a:lnTo>
                <a:lnTo>
                  <a:pt x="565" y="333"/>
                </a:lnTo>
                <a:lnTo>
                  <a:pt x="565" y="333"/>
                </a:lnTo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3976688" y="3132137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/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4148139" y="4235450"/>
            <a:ext cx="814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Bridge 1</a:t>
            </a:r>
            <a:endParaRPr lang="en-US" altLang="en-US"/>
          </a:p>
        </p:txBody>
      </p:sp>
      <p:sp>
        <p:nvSpPr>
          <p:cNvPr id="214024" name="Freeform 8"/>
          <p:cNvSpPr>
            <a:spLocks/>
          </p:cNvSpPr>
          <p:nvPr/>
        </p:nvSpPr>
        <p:spPr bwMode="auto">
          <a:xfrm>
            <a:off x="3711576" y="3028951"/>
            <a:ext cx="665163" cy="465137"/>
          </a:xfrm>
          <a:custGeom>
            <a:avLst/>
            <a:gdLst>
              <a:gd name="T0" fmla="*/ 419 w 419"/>
              <a:gd name="T1" fmla="*/ 293 h 293"/>
              <a:gd name="T2" fmla="*/ 419 w 419"/>
              <a:gd name="T3" fmla="*/ 0 h 293"/>
              <a:gd name="T4" fmla="*/ 0 w 419"/>
              <a:gd name="T5" fmla="*/ 0 h 293"/>
              <a:gd name="T6" fmla="*/ 0 w 419"/>
              <a:gd name="T7" fmla="*/ 293 h 293"/>
              <a:gd name="T8" fmla="*/ 419 w 419"/>
              <a:gd name="T9" fmla="*/ 293 h 293"/>
              <a:gd name="T10" fmla="*/ 419 w 419"/>
              <a:gd name="T11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293">
                <a:moveTo>
                  <a:pt x="419" y="293"/>
                </a:moveTo>
                <a:lnTo>
                  <a:pt x="419" y="0"/>
                </a:lnTo>
                <a:lnTo>
                  <a:pt x="0" y="0"/>
                </a:lnTo>
                <a:lnTo>
                  <a:pt x="0" y="293"/>
                </a:lnTo>
                <a:lnTo>
                  <a:pt x="419" y="293"/>
                </a:lnTo>
                <a:lnTo>
                  <a:pt x="419" y="2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4041775" y="3494088"/>
            <a:ext cx="1588" cy="315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4899025" y="3132137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en-US"/>
          </a:p>
        </p:txBody>
      </p:sp>
      <p:sp>
        <p:nvSpPr>
          <p:cNvPr id="214027" name="Freeform 11"/>
          <p:cNvSpPr>
            <a:spLocks/>
          </p:cNvSpPr>
          <p:nvPr/>
        </p:nvSpPr>
        <p:spPr bwMode="auto">
          <a:xfrm>
            <a:off x="4641850" y="3028950"/>
            <a:ext cx="685800" cy="450850"/>
          </a:xfrm>
          <a:custGeom>
            <a:avLst/>
            <a:gdLst>
              <a:gd name="T0" fmla="*/ 415 w 419"/>
              <a:gd name="T1" fmla="*/ 293 h 293"/>
              <a:gd name="T2" fmla="*/ 419 w 419"/>
              <a:gd name="T3" fmla="*/ 0 h 293"/>
              <a:gd name="T4" fmla="*/ 0 w 419"/>
              <a:gd name="T5" fmla="*/ 0 h 293"/>
              <a:gd name="T6" fmla="*/ 0 w 419"/>
              <a:gd name="T7" fmla="*/ 293 h 293"/>
              <a:gd name="T8" fmla="*/ 419 w 419"/>
              <a:gd name="T9" fmla="*/ 293 h 293"/>
              <a:gd name="T10" fmla="*/ 419 w 419"/>
              <a:gd name="T11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293">
                <a:moveTo>
                  <a:pt x="415" y="293"/>
                </a:moveTo>
                <a:lnTo>
                  <a:pt x="419" y="0"/>
                </a:lnTo>
                <a:lnTo>
                  <a:pt x="0" y="0"/>
                </a:lnTo>
                <a:lnTo>
                  <a:pt x="0" y="293"/>
                </a:lnTo>
                <a:lnTo>
                  <a:pt x="419" y="293"/>
                </a:lnTo>
                <a:lnTo>
                  <a:pt x="419" y="2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4964113" y="3494088"/>
            <a:ext cx="6350" cy="315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>
            <a:off x="4533900" y="4654550"/>
            <a:ext cx="1588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0" name="Rectangle 14"/>
          <p:cNvSpPr>
            <a:spLocks noChangeArrowheads="1"/>
          </p:cNvSpPr>
          <p:nvPr/>
        </p:nvSpPr>
        <p:spPr bwMode="auto">
          <a:xfrm>
            <a:off x="5829300" y="3132137"/>
            <a:ext cx="1570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C</a:t>
            </a:r>
            <a:endParaRPr lang="en-US" altLang="en-US"/>
          </a:p>
        </p:txBody>
      </p:sp>
      <p:sp>
        <p:nvSpPr>
          <p:cNvPr id="214031" name="Freeform 15"/>
          <p:cNvSpPr>
            <a:spLocks/>
          </p:cNvSpPr>
          <p:nvPr/>
        </p:nvSpPr>
        <p:spPr bwMode="auto">
          <a:xfrm>
            <a:off x="5564188" y="3028951"/>
            <a:ext cx="665162" cy="465137"/>
          </a:xfrm>
          <a:custGeom>
            <a:avLst/>
            <a:gdLst>
              <a:gd name="T0" fmla="*/ 419 w 419"/>
              <a:gd name="T1" fmla="*/ 293 h 293"/>
              <a:gd name="T2" fmla="*/ 419 w 419"/>
              <a:gd name="T3" fmla="*/ 0 h 293"/>
              <a:gd name="T4" fmla="*/ 0 w 419"/>
              <a:gd name="T5" fmla="*/ 0 h 293"/>
              <a:gd name="T6" fmla="*/ 0 w 419"/>
              <a:gd name="T7" fmla="*/ 293 h 293"/>
              <a:gd name="T8" fmla="*/ 419 w 419"/>
              <a:gd name="T9" fmla="*/ 293 h 293"/>
              <a:gd name="T10" fmla="*/ 419 w 419"/>
              <a:gd name="T11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293">
                <a:moveTo>
                  <a:pt x="419" y="293"/>
                </a:moveTo>
                <a:lnTo>
                  <a:pt x="419" y="0"/>
                </a:lnTo>
                <a:lnTo>
                  <a:pt x="0" y="0"/>
                </a:lnTo>
                <a:lnTo>
                  <a:pt x="0" y="293"/>
                </a:lnTo>
                <a:lnTo>
                  <a:pt x="419" y="293"/>
                </a:lnTo>
                <a:lnTo>
                  <a:pt x="419" y="2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2" name="Line 16"/>
          <p:cNvSpPr>
            <a:spLocks noChangeShapeType="1"/>
          </p:cNvSpPr>
          <p:nvPr/>
        </p:nvSpPr>
        <p:spPr bwMode="auto">
          <a:xfrm>
            <a:off x="5861050" y="3479800"/>
            <a:ext cx="6350" cy="315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3" name="Line 17"/>
          <p:cNvSpPr>
            <a:spLocks noChangeShapeType="1"/>
          </p:cNvSpPr>
          <p:nvPr/>
        </p:nvSpPr>
        <p:spPr bwMode="auto">
          <a:xfrm>
            <a:off x="3505201" y="3810001"/>
            <a:ext cx="40481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4" name="Freeform 18"/>
          <p:cNvSpPr>
            <a:spLocks/>
          </p:cNvSpPr>
          <p:nvPr/>
        </p:nvSpPr>
        <p:spPr bwMode="auto">
          <a:xfrm>
            <a:off x="6818313" y="5299076"/>
            <a:ext cx="671512" cy="465137"/>
          </a:xfrm>
          <a:custGeom>
            <a:avLst/>
            <a:gdLst>
              <a:gd name="T0" fmla="*/ 0 w 423"/>
              <a:gd name="T1" fmla="*/ 0 h 293"/>
              <a:gd name="T2" fmla="*/ 4 w 423"/>
              <a:gd name="T3" fmla="*/ 293 h 293"/>
              <a:gd name="T4" fmla="*/ 423 w 423"/>
              <a:gd name="T5" fmla="*/ 293 h 293"/>
              <a:gd name="T6" fmla="*/ 423 w 423"/>
              <a:gd name="T7" fmla="*/ 0 h 293"/>
              <a:gd name="T8" fmla="*/ 4 w 423"/>
              <a:gd name="T9" fmla="*/ 0 h 293"/>
              <a:gd name="T10" fmla="*/ 4 w 423"/>
              <a:gd name="T1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3" h="293">
                <a:moveTo>
                  <a:pt x="0" y="0"/>
                </a:moveTo>
                <a:lnTo>
                  <a:pt x="4" y="293"/>
                </a:lnTo>
                <a:lnTo>
                  <a:pt x="423" y="293"/>
                </a:lnTo>
                <a:lnTo>
                  <a:pt x="423" y="0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5" name="Line 19"/>
          <p:cNvSpPr>
            <a:spLocks noChangeShapeType="1"/>
          </p:cNvSpPr>
          <p:nvPr/>
        </p:nvSpPr>
        <p:spPr bwMode="auto">
          <a:xfrm flipV="1">
            <a:off x="7119938" y="4983163"/>
            <a:ext cx="6350" cy="315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6" name="Freeform 20"/>
          <p:cNvSpPr>
            <a:spLocks/>
          </p:cNvSpPr>
          <p:nvPr/>
        </p:nvSpPr>
        <p:spPr bwMode="auto">
          <a:xfrm>
            <a:off x="5895976" y="5299076"/>
            <a:ext cx="663575" cy="465137"/>
          </a:xfrm>
          <a:custGeom>
            <a:avLst/>
            <a:gdLst>
              <a:gd name="T0" fmla="*/ 0 w 418"/>
              <a:gd name="T1" fmla="*/ 0 h 293"/>
              <a:gd name="T2" fmla="*/ 0 w 418"/>
              <a:gd name="T3" fmla="*/ 293 h 293"/>
              <a:gd name="T4" fmla="*/ 418 w 418"/>
              <a:gd name="T5" fmla="*/ 293 h 293"/>
              <a:gd name="T6" fmla="*/ 418 w 418"/>
              <a:gd name="T7" fmla="*/ 0 h 293"/>
              <a:gd name="T8" fmla="*/ 0 w 418"/>
              <a:gd name="T9" fmla="*/ 0 h 293"/>
              <a:gd name="T10" fmla="*/ 0 w 418"/>
              <a:gd name="T1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8" h="293">
                <a:moveTo>
                  <a:pt x="0" y="0"/>
                </a:moveTo>
                <a:lnTo>
                  <a:pt x="0" y="293"/>
                </a:lnTo>
                <a:lnTo>
                  <a:pt x="418" y="293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7" name="Line 21"/>
          <p:cNvSpPr>
            <a:spLocks noChangeShapeType="1"/>
          </p:cNvSpPr>
          <p:nvPr/>
        </p:nvSpPr>
        <p:spPr bwMode="auto">
          <a:xfrm flipV="1">
            <a:off x="6205538" y="4983163"/>
            <a:ext cx="6350" cy="315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8" name="Rectangle 22"/>
          <p:cNvSpPr>
            <a:spLocks noChangeArrowheads="1"/>
          </p:cNvSpPr>
          <p:nvPr/>
        </p:nvSpPr>
        <p:spPr bwMode="auto">
          <a:xfrm>
            <a:off x="5218113" y="5402262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X</a:t>
            </a:r>
            <a:endParaRPr lang="en-US" altLang="en-US"/>
          </a:p>
        </p:txBody>
      </p:sp>
      <p:sp>
        <p:nvSpPr>
          <p:cNvPr id="214039" name="Rectangle 23"/>
          <p:cNvSpPr>
            <a:spLocks noChangeArrowheads="1"/>
          </p:cNvSpPr>
          <p:nvPr/>
        </p:nvSpPr>
        <p:spPr bwMode="auto">
          <a:xfrm>
            <a:off x="6165850" y="5402262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Y</a:t>
            </a:r>
            <a:endParaRPr lang="en-US" altLang="en-US"/>
          </a:p>
        </p:txBody>
      </p:sp>
      <p:sp>
        <p:nvSpPr>
          <p:cNvPr id="214040" name="Rectangle 24"/>
          <p:cNvSpPr>
            <a:spLocks noChangeArrowheads="1"/>
          </p:cNvSpPr>
          <p:nvPr/>
        </p:nvSpPr>
        <p:spPr bwMode="auto">
          <a:xfrm>
            <a:off x="7077075" y="5402262"/>
            <a:ext cx="133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Z</a:t>
            </a:r>
            <a:endParaRPr lang="en-US" altLang="en-US"/>
          </a:p>
        </p:txBody>
      </p:sp>
      <p:sp>
        <p:nvSpPr>
          <p:cNvPr id="214041" name="Freeform 25"/>
          <p:cNvSpPr>
            <a:spLocks/>
          </p:cNvSpPr>
          <p:nvPr/>
        </p:nvSpPr>
        <p:spPr bwMode="auto">
          <a:xfrm>
            <a:off x="4978401" y="5299076"/>
            <a:ext cx="665163" cy="465137"/>
          </a:xfrm>
          <a:custGeom>
            <a:avLst/>
            <a:gdLst>
              <a:gd name="T0" fmla="*/ 0 w 419"/>
              <a:gd name="T1" fmla="*/ 0 h 293"/>
              <a:gd name="T2" fmla="*/ 0 w 419"/>
              <a:gd name="T3" fmla="*/ 293 h 293"/>
              <a:gd name="T4" fmla="*/ 419 w 419"/>
              <a:gd name="T5" fmla="*/ 293 h 293"/>
              <a:gd name="T6" fmla="*/ 419 w 419"/>
              <a:gd name="T7" fmla="*/ 0 h 293"/>
              <a:gd name="T8" fmla="*/ 0 w 419"/>
              <a:gd name="T9" fmla="*/ 0 h 293"/>
              <a:gd name="T10" fmla="*/ 0 w 419"/>
              <a:gd name="T1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293">
                <a:moveTo>
                  <a:pt x="0" y="0"/>
                </a:moveTo>
                <a:lnTo>
                  <a:pt x="0" y="293"/>
                </a:lnTo>
                <a:lnTo>
                  <a:pt x="419" y="293"/>
                </a:lnTo>
                <a:lnTo>
                  <a:pt x="41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42" name="Line 26"/>
          <p:cNvSpPr>
            <a:spLocks noChangeShapeType="1"/>
          </p:cNvSpPr>
          <p:nvPr/>
        </p:nvSpPr>
        <p:spPr bwMode="auto">
          <a:xfrm flipV="1">
            <a:off x="5256214" y="5003800"/>
            <a:ext cx="1587" cy="315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43" name="Line 27"/>
          <p:cNvSpPr>
            <a:spLocks noChangeShapeType="1"/>
          </p:cNvSpPr>
          <p:nvPr/>
        </p:nvSpPr>
        <p:spPr bwMode="auto">
          <a:xfrm flipH="1">
            <a:off x="3538539" y="4983162"/>
            <a:ext cx="40417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44" name="Line 28"/>
          <p:cNvSpPr>
            <a:spLocks noChangeShapeType="1"/>
          </p:cNvSpPr>
          <p:nvPr/>
        </p:nvSpPr>
        <p:spPr bwMode="auto">
          <a:xfrm flipV="1">
            <a:off x="6959600" y="3783012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45" name="Freeform 29"/>
          <p:cNvSpPr>
            <a:spLocks/>
          </p:cNvSpPr>
          <p:nvPr/>
        </p:nvSpPr>
        <p:spPr bwMode="auto">
          <a:xfrm>
            <a:off x="6518275" y="4125912"/>
            <a:ext cx="896938" cy="528638"/>
          </a:xfrm>
          <a:custGeom>
            <a:avLst/>
            <a:gdLst>
              <a:gd name="T0" fmla="*/ 565 w 565"/>
              <a:gd name="T1" fmla="*/ 329 h 333"/>
              <a:gd name="T2" fmla="*/ 565 w 565"/>
              <a:gd name="T3" fmla="*/ 0 h 333"/>
              <a:gd name="T4" fmla="*/ 0 w 565"/>
              <a:gd name="T5" fmla="*/ 0 h 333"/>
              <a:gd name="T6" fmla="*/ 0 w 565"/>
              <a:gd name="T7" fmla="*/ 333 h 333"/>
              <a:gd name="T8" fmla="*/ 565 w 565"/>
              <a:gd name="T9" fmla="*/ 333 h 333"/>
              <a:gd name="T10" fmla="*/ 565 w 565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" h="333">
                <a:moveTo>
                  <a:pt x="565" y="329"/>
                </a:moveTo>
                <a:lnTo>
                  <a:pt x="565" y="0"/>
                </a:lnTo>
                <a:lnTo>
                  <a:pt x="0" y="0"/>
                </a:lnTo>
                <a:lnTo>
                  <a:pt x="0" y="333"/>
                </a:lnTo>
                <a:lnTo>
                  <a:pt x="565" y="333"/>
                </a:lnTo>
                <a:lnTo>
                  <a:pt x="565" y="333"/>
                </a:lnTo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46" name="Rectangle 30"/>
          <p:cNvSpPr>
            <a:spLocks noChangeArrowheads="1"/>
          </p:cNvSpPr>
          <p:nvPr/>
        </p:nvSpPr>
        <p:spPr bwMode="auto">
          <a:xfrm>
            <a:off x="6578601" y="4235450"/>
            <a:ext cx="814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Arial" charset="0"/>
              </a:rPr>
              <a:t>Bridge 2</a:t>
            </a:r>
            <a:endParaRPr lang="en-US" altLang="en-US"/>
          </a:p>
        </p:txBody>
      </p:sp>
      <p:sp>
        <p:nvSpPr>
          <p:cNvPr id="214047" name="Line 31"/>
          <p:cNvSpPr>
            <a:spLocks noChangeShapeType="1"/>
          </p:cNvSpPr>
          <p:nvPr/>
        </p:nvSpPr>
        <p:spPr bwMode="auto">
          <a:xfrm>
            <a:off x="6964364" y="4654550"/>
            <a:ext cx="1587" cy="322262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48" name="Text Box 32"/>
          <p:cNvSpPr txBox="1">
            <a:spLocks noChangeArrowheads="1"/>
          </p:cNvSpPr>
          <p:nvPr/>
        </p:nvSpPr>
        <p:spPr bwMode="auto">
          <a:xfrm>
            <a:off x="7653338" y="348615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LAN 1</a:t>
            </a:r>
          </a:p>
        </p:txBody>
      </p:sp>
      <p:sp>
        <p:nvSpPr>
          <p:cNvPr id="214049" name="Text Box 33"/>
          <p:cNvSpPr txBox="1">
            <a:spLocks noChangeArrowheads="1"/>
          </p:cNvSpPr>
          <p:nvPr/>
        </p:nvSpPr>
        <p:spPr bwMode="auto">
          <a:xfrm>
            <a:off x="7653338" y="470535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LAN 2</a:t>
            </a:r>
          </a:p>
        </p:txBody>
      </p:sp>
    </p:spTree>
    <p:extLst>
      <p:ext uri="{BB962C8B-B14F-4D97-AF65-F5344CB8AC3E}">
        <p14:creationId xmlns:p14="http://schemas.microsoft.com/office/powerpoint/2010/main" val="43792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086E-5A11-516F-6922-82FE4193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F4D3-97D4-4D20-5EFD-7E1010A14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3730752" cy="3977640"/>
          </a:xfrm>
        </p:spPr>
        <p:txBody>
          <a:bodyPr>
            <a:normAutofit/>
          </a:bodyPr>
          <a:lstStyle/>
          <a:p>
            <a:r>
              <a:rPr lang="en-US" sz="2800" dirty="0"/>
              <a:t>Form a “best” spanning tree for this typical network setup.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417F72-53A4-E2B8-4B11-C6C2B131CF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DF403-F23A-2654-85C3-98DD7FC4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F0D86-CBF1-9913-F808-99198492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6471491" cy="45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8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92202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Spanning tree protocol (</a:t>
            </a:r>
            <a:r>
              <a:rPr lang="en-US" altLang="en-US" dirty="0" err="1"/>
              <a:t>stp</a:t>
            </a:r>
            <a:r>
              <a:rPr lang="en-US" altLang="en-US" dirty="0"/>
              <a:t>)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10134600" cy="4343400"/>
          </a:xfrm>
        </p:spPr>
        <p:txBody>
          <a:bodyPr/>
          <a:lstStyle/>
          <a:p>
            <a:r>
              <a:rPr lang="en-US" altLang="en-US" sz="2800" dirty="0"/>
              <a:t>The bridges transmit messages (</a:t>
            </a:r>
            <a:r>
              <a:rPr lang="en-US" altLang="en-US" sz="2800" dirty="0">
                <a:solidFill>
                  <a:schemeClr val="accent1"/>
                </a:solidFill>
              </a:rPr>
              <a:t>BPDUs</a:t>
            </a:r>
            <a:r>
              <a:rPr lang="en-US" altLang="en-US" sz="2800" dirty="0"/>
              <a:t>) to one another to compute a spanning tree.</a:t>
            </a:r>
          </a:p>
          <a:p>
            <a:r>
              <a:rPr lang="en-US" altLang="en-US" sz="2800" dirty="0"/>
              <a:t>The BPDUs contain enough information so that switches can</a:t>
            </a:r>
          </a:p>
          <a:p>
            <a:pPr lvl="1"/>
            <a:r>
              <a:rPr lang="en-US" altLang="en-US" sz="2400" dirty="0"/>
              <a:t>elect a </a:t>
            </a:r>
            <a:r>
              <a:rPr lang="en-US" altLang="en-US" sz="2400" dirty="0">
                <a:solidFill>
                  <a:srgbClr val="FF0000"/>
                </a:solidFill>
              </a:rPr>
              <a:t>root bridge</a:t>
            </a:r>
            <a:r>
              <a:rPr lang="en-US" altLang="en-US" sz="2400" dirty="0"/>
              <a:t>,</a:t>
            </a:r>
          </a:p>
          <a:p>
            <a:pPr lvl="1"/>
            <a:r>
              <a:rPr lang="en-US" altLang="en-US" sz="2400" dirty="0"/>
              <a:t>find a shortest path from themselves to the root bridge.</a:t>
            </a:r>
          </a:p>
          <a:p>
            <a:pPr lvl="2"/>
            <a:r>
              <a:rPr lang="en-US" altLang="en-US" sz="2000" dirty="0"/>
              <a:t>For each LAN, elect a </a:t>
            </a:r>
            <a:r>
              <a:rPr lang="en-US" altLang="en-US" sz="2000" dirty="0">
                <a:solidFill>
                  <a:srgbClr val="FF0000"/>
                </a:solidFill>
              </a:rPr>
              <a:t>designated bridge </a:t>
            </a:r>
            <a:r>
              <a:rPr lang="en-US" altLang="en-US" sz="2000" dirty="0"/>
              <a:t>that is one closest to the root bridge.</a:t>
            </a:r>
          </a:p>
          <a:p>
            <a:pPr lvl="2"/>
            <a:r>
              <a:rPr lang="en-US" altLang="en-US" sz="2000" dirty="0"/>
              <a:t>Choose a port (</a:t>
            </a:r>
            <a:r>
              <a:rPr lang="en-US" altLang="en-US" sz="2000" dirty="0">
                <a:solidFill>
                  <a:srgbClr val="FF0000"/>
                </a:solidFill>
              </a:rPr>
              <a:t>root port</a:t>
            </a:r>
            <a:r>
              <a:rPr lang="en-US" altLang="en-US" sz="2000" dirty="0"/>
              <a:t>) that gives the shortest path from themselves to the root bridge.</a:t>
            </a:r>
          </a:p>
          <a:p>
            <a:pPr lvl="1"/>
            <a:r>
              <a:rPr lang="en-US" altLang="en-US" sz="2400" dirty="0"/>
              <a:t>Include </a:t>
            </a:r>
            <a:r>
              <a:rPr lang="en-US" altLang="en-US" sz="2400" dirty="0">
                <a:solidFill>
                  <a:srgbClr val="0070C0"/>
                </a:solidFill>
              </a:rPr>
              <a:t>root ports </a:t>
            </a:r>
            <a:r>
              <a:rPr lang="en-US" altLang="en-US" sz="2400" dirty="0"/>
              <a:t>and </a:t>
            </a:r>
            <a:r>
              <a:rPr lang="en-US" altLang="en-US" sz="2400" dirty="0">
                <a:solidFill>
                  <a:srgbClr val="0070C0"/>
                </a:solidFill>
              </a:rPr>
              <a:t>any ports on which self has been elected designated bridge</a:t>
            </a:r>
            <a:r>
              <a:rPr lang="en-US" altLang="en-US" sz="2400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1AC0-37B3-476E-8D8A-2B2567A610C5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653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stp</a:t>
            </a:r>
            <a:r>
              <a:rPr lang="en-US" altLang="en-US" dirty="0"/>
              <a:t>: EXAMPLE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F88-7AE6-4315-B886-949024970A0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4879976" y="2387600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B3</a:t>
            </a:r>
            <a:endParaRPr lang="en-US" altLang="en-US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4508500" y="175260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3651251" y="273050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C</a:t>
            </a:r>
            <a:endParaRPr lang="en-US" altLang="en-US"/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3959225" y="370205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en-US"/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5565776" y="3214689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D</a:t>
            </a:r>
            <a:endParaRPr lang="en-US" altLang="en-US"/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4386263" y="334962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6069013" y="2781301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8218488" y="2185989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en-US"/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7453313" y="324961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B7</a:t>
            </a:r>
            <a:endParaRPr lang="en-US" altLang="en-US"/>
          </a:p>
        </p:txBody>
      </p:sp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8399463" y="3319464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K</a:t>
            </a:r>
            <a:endParaRPr lang="en-US" altLang="en-US"/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7921625" y="3717925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F</a:t>
            </a:r>
            <a:endParaRPr lang="en-US" altLang="en-US"/>
          </a:p>
        </p:txBody>
      </p:sp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7900988" y="4911726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</a:t>
            </a:r>
            <a:endParaRPr lang="en-US" altLang="en-US"/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6924676" y="5602289"/>
            <a:ext cx="2016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7896225" y="6130925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J</a:t>
            </a:r>
            <a:endParaRPr lang="en-US" altLang="en-US"/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5907088" y="441801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16083" name="Rectangle 19"/>
          <p:cNvSpPr>
            <a:spLocks noChangeArrowheads="1"/>
          </p:cNvSpPr>
          <p:nvPr/>
        </p:nvSpPr>
        <p:spPr bwMode="auto">
          <a:xfrm>
            <a:off x="4935538" y="551656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B6</a:t>
            </a:r>
            <a:endParaRPr lang="en-US" altLang="en-US"/>
          </a:p>
        </p:txBody>
      </p:sp>
      <p:sp>
        <p:nvSpPr>
          <p:cNvPr id="216084" name="Rectangle 20"/>
          <p:cNvSpPr>
            <a:spLocks noChangeArrowheads="1"/>
          </p:cNvSpPr>
          <p:nvPr/>
        </p:nvSpPr>
        <p:spPr bwMode="auto">
          <a:xfrm>
            <a:off x="3963988" y="4897439"/>
            <a:ext cx="1298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G</a:t>
            </a:r>
            <a:endParaRPr lang="en-US" altLang="en-US"/>
          </a:p>
        </p:txBody>
      </p:sp>
      <p:sp>
        <p:nvSpPr>
          <p:cNvPr id="216085" name="Freeform 21"/>
          <p:cNvSpPr>
            <a:spLocks/>
          </p:cNvSpPr>
          <p:nvPr/>
        </p:nvSpPr>
        <p:spPr bwMode="auto">
          <a:xfrm>
            <a:off x="4830764" y="5419725"/>
            <a:ext cx="407987" cy="407988"/>
          </a:xfrm>
          <a:custGeom>
            <a:avLst/>
            <a:gdLst>
              <a:gd name="T0" fmla="*/ 126 w 257"/>
              <a:gd name="T1" fmla="*/ 0 h 257"/>
              <a:gd name="T2" fmla="*/ 107 w 257"/>
              <a:gd name="T3" fmla="*/ 3 h 257"/>
              <a:gd name="T4" fmla="*/ 85 w 257"/>
              <a:gd name="T5" fmla="*/ 7 h 257"/>
              <a:gd name="T6" fmla="*/ 69 w 257"/>
              <a:gd name="T7" fmla="*/ 16 h 257"/>
              <a:gd name="T8" fmla="*/ 50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2 w 257"/>
              <a:gd name="T15" fmla="*/ 70 h 257"/>
              <a:gd name="T16" fmla="*/ 6 w 257"/>
              <a:gd name="T17" fmla="*/ 89 h 257"/>
              <a:gd name="T18" fmla="*/ 0 w 257"/>
              <a:gd name="T19" fmla="*/ 108 h 257"/>
              <a:gd name="T20" fmla="*/ 0 w 257"/>
              <a:gd name="T21" fmla="*/ 130 h 257"/>
              <a:gd name="T22" fmla="*/ 0 w 257"/>
              <a:gd name="T23" fmla="*/ 149 h 257"/>
              <a:gd name="T24" fmla="*/ 6 w 257"/>
              <a:gd name="T25" fmla="*/ 168 h 257"/>
              <a:gd name="T26" fmla="*/ 12 w 257"/>
              <a:gd name="T27" fmla="*/ 187 h 257"/>
              <a:gd name="T28" fmla="*/ 25 w 257"/>
              <a:gd name="T29" fmla="*/ 203 h 257"/>
              <a:gd name="T30" fmla="*/ 38 w 257"/>
              <a:gd name="T31" fmla="*/ 219 h 257"/>
              <a:gd name="T32" fmla="*/ 50 w 257"/>
              <a:gd name="T33" fmla="*/ 232 h 257"/>
              <a:gd name="T34" fmla="*/ 69 w 257"/>
              <a:gd name="T35" fmla="*/ 245 h 257"/>
              <a:gd name="T36" fmla="*/ 85 w 257"/>
              <a:gd name="T37" fmla="*/ 251 h 257"/>
              <a:gd name="T38" fmla="*/ 107 w 257"/>
              <a:gd name="T39" fmla="*/ 257 h 257"/>
              <a:gd name="T40" fmla="*/ 126 w 257"/>
              <a:gd name="T41" fmla="*/ 257 h 257"/>
              <a:gd name="T42" fmla="*/ 149 w 257"/>
              <a:gd name="T43" fmla="*/ 257 h 257"/>
              <a:gd name="T44" fmla="*/ 168 w 257"/>
              <a:gd name="T45" fmla="*/ 251 h 257"/>
              <a:gd name="T46" fmla="*/ 187 w 257"/>
              <a:gd name="T47" fmla="*/ 245 h 257"/>
              <a:gd name="T48" fmla="*/ 203 w 257"/>
              <a:gd name="T49" fmla="*/ 232 h 257"/>
              <a:gd name="T50" fmla="*/ 218 w 257"/>
              <a:gd name="T51" fmla="*/ 219 h 257"/>
              <a:gd name="T52" fmla="*/ 231 w 257"/>
              <a:gd name="T53" fmla="*/ 203 h 257"/>
              <a:gd name="T54" fmla="*/ 241 w 257"/>
              <a:gd name="T55" fmla="*/ 187 h 257"/>
              <a:gd name="T56" fmla="*/ 250 w 257"/>
              <a:gd name="T57" fmla="*/ 168 h 257"/>
              <a:gd name="T58" fmla="*/ 253 w 257"/>
              <a:gd name="T59" fmla="*/ 149 h 257"/>
              <a:gd name="T60" fmla="*/ 257 w 257"/>
              <a:gd name="T61" fmla="*/ 130 h 257"/>
              <a:gd name="T62" fmla="*/ 253 w 257"/>
              <a:gd name="T63" fmla="*/ 108 h 257"/>
              <a:gd name="T64" fmla="*/ 250 w 257"/>
              <a:gd name="T65" fmla="*/ 89 h 257"/>
              <a:gd name="T66" fmla="*/ 241 w 257"/>
              <a:gd name="T67" fmla="*/ 70 h 257"/>
              <a:gd name="T68" fmla="*/ 231 w 257"/>
              <a:gd name="T69" fmla="*/ 54 h 257"/>
              <a:gd name="T70" fmla="*/ 218 w 257"/>
              <a:gd name="T71" fmla="*/ 38 h 257"/>
              <a:gd name="T72" fmla="*/ 203 w 257"/>
              <a:gd name="T73" fmla="*/ 26 h 257"/>
              <a:gd name="T74" fmla="*/ 187 w 257"/>
              <a:gd name="T75" fmla="*/ 16 h 257"/>
              <a:gd name="T76" fmla="*/ 168 w 257"/>
              <a:gd name="T77" fmla="*/ 7 h 257"/>
              <a:gd name="T78" fmla="*/ 149 w 257"/>
              <a:gd name="T79" fmla="*/ 3 h 257"/>
              <a:gd name="T80" fmla="*/ 126 w 257"/>
              <a:gd name="T81" fmla="*/ 0 h 257"/>
              <a:gd name="T82" fmla="*/ 126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6" y="0"/>
                </a:moveTo>
                <a:lnTo>
                  <a:pt x="107" y="3"/>
                </a:lnTo>
                <a:lnTo>
                  <a:pt x="85" y="7"/>
                </a:lnTo>
                <a:lnTo>
                  <a:pt x="69" y="16"/>
                </a:lnTo>
                <a:lnTo>
                  <a:pt x="50" y="26"/>
                </a:lnTo>
                <a:lnTo>
                  <a:pt x="38" y="38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0"/>
                </a:lnTo>
                <a:lnTo>
                  <a:pt x="0" y="149"/>
                </a:lnTo>
                <a:lnTo>
                  <a:pt x="6" y="168"/>
                </a:lnTo>
                <a:lnTo>
                  <a:pt x="12" y="187"/>
                </a:lnTo>
                <a:lnTo>
                  <a:pt x="25" y="203"/>
                </a:lnTo>
                <a:lnTo>
                  <a:pt x="38" y="219"/>
                </a:lnTo>
                <a:lnTo>
                  <a:pt x="50" y="232"/>
                </a:lnTo>
                <a:lnTo>
                  <a:pt x="69" y="245"/>
                </a:lnTo>
                <a:lnTo>
                  <a:pt x="85" y="251"/>
                </a:lnTo>
                <a:lnTo>
                  <a:pt x="107" y="257"/>
                </a:lnTo>
                <a:lnTo>
                  <a:pt x="126" y="257"/>
                </a:lnTo>
                <a:lnTo>
                  <a:pt x="149" y="257"/>
                </a:lnTo>
                <a:lnTo>
                  <a:pt x="168" y="251"/>
                </a:lnTo>
                <a:lnTo>
                  <a:pt x="187" y="245"/>
                </a:lnTo>
                <a:lnTo>
                  <a:pt x="203" y="232"/>
                </a:lnTo>
                <a:lnTo>
                  <a:pt x="218" y="219"/>
                </a:lnTo>
                <a:lnTo>
                  <a:pt x="231" y="203"/>
                </a:lnTo>
                <a:lnTo>
                  <a:pt x="241" y="187"/>
                </a:lnTo>
                <a:lnTo>
                  <a:pt x="250" y="168"/>
                </a:lnTo>
                <a:lnTo>
                  <a:pt x="253" y="149"/>
                </a:lnTo>
                <a:lnTo>
                  <a:pt x="257" y="130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8" y="38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3"/>
                </a:lnTo>
                <a:lnTo>
                  <a:pt x="126" y="0"/>
                </a:lnTo>
                <a:lnTo>
                  <a:pt x="12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6" name="Freeform 22"/>
          <p:cNvSpPr>
            <a:spLocks/>
          </p:cNvSpPr>
          <p:nvPr/>
        </p:nvSpPr>
        <p:spPr bwMode="auto">
          <a:xfrm>
            <a:off x="6813550" y="5500688"/>
            <a:ext cx="412750" cy="412750"/>
          </a:xfrm>
          <a:custGeom>
            <a:avLst/>
            <a:gdLst>
              <a:gd name="T0" fmla="*/ 130 w 260"/>
              <a:gd name="T1" fmla="*/ 0 h 260"/>
              <a:gd name="T2" fmla="*/ 108 w 260"/>
              <a:gd name="T3" fmla="*/ 3 h 260"/>
              <a:gd name="T4" fmla="*/ 89 w 260"/>
              <a:gd name="T5" fmla="*/ 10 h 260"/>
              <a:gd name="T6" fmla="*/ 70 w 260"/>
              <a:gd name="T7" fmla="*/ 16 h 260"/>
              <a:gd name="T8" fmla="*/ 54 w 260"/>
              <a:gd name="T9" fmla="*/ 29 h 260"/>
              <a:gd name="T10" fmla="*/ 38 w 260"/>
              <a:gd name="T11" fmla="*/ 41 h 260"/>
              <a:gd name="T12" fmla="*/ 26 w 260"/>
              <a:gd name="T13" fmla="*/ 54 h 260"/>
              <a:gd name="T14" fmla="*/ 16 w 260"/>
              <a:gd name="T15" fmla="*/ 73 h 260"/>
              <a:gd name="T16" fmla="*/ 10 w 260"/>
              <a:gd name="T17" fmla="*/ 89 h 260"/>
              <a:gd name="T18" fmla="*/ 3 w 260"/>
              <a:gd name="T19" fmla="*/ 111 h 260"/>
              <a:gd name="T20" fmla="*/ 0 w 260"/>
              <a:gd name="T21" fmla="*/ 130 h 260"/>
              <a:gd name="T22" fmla="*/ 3 w 260"/>
              <a:gd name="T23" fmla="*/ 152 h 260"/>
              <a:gd name="T24" fmla="*/ 10 w 260"/>
              <a:gd name="T25" fmla="*/ 171 h 260"/>
              <a:gd name="T26" fmla="*/ 16 w 260"/>
              <a:gd name="T27" fmla="*/ 190 h 260"/>
              <a:gd name="T28" fmla="*/ 26 w 260"/>
              <a:gd name="T29" fmla="*/ 206 h 260"/>
              <a:gd name="T30" fmla="*/ 38 w 260"/>
              <a:gd name="T31" fmla="*/ 222 h 260"/>
              <a:gd name="T32" fmla="*/ 54 w 260"/>
              <a:gd name="T33" fmla="*/ 235 h 260"/>
              <a:gd name="T34" fmla="*/ 70 w 260"/>
              <a:gd name="T35" fmla="*/ 244 h 260"/>
              <a:gd name="T36" fmla="*/ 89 w 260"/>
              <a:gd name="T37" fmla="*/ 254 h 260"/>
              <a:gd name="T38" fmla="*/ 108 w 260"/>
              <a:gd name="T39" fmla="*/ 257 h 260"/>
              <a:gd name="T40" fmla="*/ 130 w 260"/>
              <a:gd name="T41" fmla="*/ 260 h 260"/>
              <a:gd name="T42" fmla="*/ 153 w 260"/>
              <a:gd name="T43" fmla="*/ 257 h 260"/>
              <a:gd name="T44" fmla="*/ 172 w 260"/>
              <a:gd name="T45" fmla="*/ 254 h 260"/>
              <a:gd name="T46" fmla="*/ 191 w 260"/>
              <a:gd name="T47" fmla="*/ 244 h 260"/>
              <a:gd name="T48" fmla="*/ 206 w 260"/>
              <a:gd name="T49" fmla="*/ 235 h 260"/>
              <a:gd name="T50" fmla="*/ 222 w 260"/>
              <a:gd name="T51" fmla="*/ 222 h 260"/>
              <a:gd name="T52" fmla="*/ 235 w 260"/>
              <a:gd name="T53" fmla="*/ 206 h 260"/>
              <a:gd name="T54" fmla="*/ 244 w 260"/>
              <a:gd name="T55" fmla="*/ 190 h 260"/>
              <a:gd name="T56" fmla="*/ 251 w 260"/>
              <a:gd name="T57" fmla="*/ 171 h 260"/>
              <a:gd name="T58" fmla="*/ 257 w 260"/>
              <a:gd name="T59" fmla="*/ 152 h 260"/>
              <a:gd name="T60" fmla="*/ 260 w 260"/>
              <a:gd name="T61" fmla="*/ 130 h 260"/>
              <a:gd name="T62" fmla="*/ 257 w 260"/>
              <a:gd name="T63" fmla="*/ 111 h 260"/>
              <a:gd name="T64" fmla="*/ 251 w 260"/>
              <a:gd name="T65" fmla="*/ 89 h 260"/>
              <a:gd name="T66" fmla="*/ 244 w 260"/>
              <a:gd name="T67" fmla="*/ 73 h 260"/>
              <a:gd name="T68" fmla="*/ 235 w 260"/>
              <a:gd name="T69" fmla="*/ 54 h 260"/>
              <a:gd name="T70" fmla="*/ 222 w 260"/>
              <a:gd name="T71" fmla="*/ 41 h 260"/>
              <a:gd name="T72" fmla="*/ 206 w 260"/>
              <a:gd name="T73" fmla="*/ 29 h 260"/>
              <a:gd name="T74" fmla="*/ 191 w 260"/>
              <a:gd name="T75" fmla="*/ 16 h 260"/>
              <a:gd name="T76" fmla="*/ 172 w 260"/>
              <a:gd name="T77" fmla="*/ 10 h 260"/>
              <a:gd name="T78" fmla="*/ 153 w 260"/>
              <a:gd name="T79" fmla="*/ 3 h 260"/>
              <a:gd name="T80" fmla="*/ 130 w 260"/>
              <a:gd name="T81" fmla="*/ 3 h 260"/>
              <a:gd name="T82" fmla="*/ 130 w 260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0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9"/>
                </a:lnTo>
                <a:lnTo>
                  <a:pt x="38" y="41"/>
                </a:lnTo>
                <a:lnTo>
                  <a:pt x="26" y="54"/>
                </a:lnTo>
                <a:lnTo>
                  <a:pt x="16" y="73"/>
                </a:lnTo>
                <a:lnTo>
                  <a:pt x="10" y="89"/>
                </a:lnTo>
                <a:lnTo>
                  <a:pt x="3" y="111"/>
                </a:lnTo>
                <a:lnTo>
                  <a:pt x="0" y="130"/>
                </a:lnTo>
                <a:lnTo>
                  <a:pt x="3" y="152"/>
                </a:lnTo>
                <a:lnTo>
                  <a:pt x="10" y="171"/>
                </a:lnTo>
                <a:lnTo>
                  <a:pt x="16" y="190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53" y="257"/>
                </a:lnTo>
                <a:lnTo>
                  <a:pt x="172" y="254"/>
                </a:lnTo>
                <a:lnTo>
                  <a:pt x="191" y="244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0"/>
                </a:lnTo>
                <a:lnTo>
                  <a:pt x="251" y="171"/>
                </a:lnTo>
                <a:lnTo>
                  <a:pt x="257" y="152"/>
                </a:lnTo>
                <a:lnTo>
                  <a:pt x="260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41"/>
                </a:lnTo>
                <a:lnTo>
                  <a:pt x="206" y="29"/>
                </a:lnTo>
                <a:lnTo>
                  <a:pt x="191" y="16"/>
                </a:lnTo>
                <a:lnTo>
                  <a:pt x="172" y="10"/>
                </a:lnTo>
                <a:lnTo>
                  <a:pt x="153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7" name="Freeform 23"/>
          <p:cNvSpPr>
            <a:spLocks/>
          </p:cNvSpPr>
          <p:nvPr/>
        </p:nvSpPr>
        <p:spPr bwMode="auto">
          <a:xfrm>
            <a:off x="5786439" y="4316414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8" name="Line 24"/>
          <p:cNvSpPr>
            <a:spLocks noChangeShapeType="1"/>
          </p:cNvSpPr>
          <p:nvPr/>
        </p:nvSpPr>
        <p:spPr bwMode="auto">
          <a:xfrm>
            <a:off x="7543800" y="2438401"/>
            <a:ext cx="1588" cy="715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9" name="Line 25"/>
          <p:cNvSpPr>
            <a:spLocks noChangeShapeType="1"/>
          </p:cNvSpPr>
          <p:nvPr/>
        </p:nvSpPr>
        <p:spPr bwMode="auto">
          <a:xfrm>
            <a:off x="6154738" y="3092450"/>
            <a:ext cx="4762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0" name="Line 26"/>
          <p:cNvSpPr>
            <a:spLocks noChangeShapeType="1"/>
          </p:cNvSpPr>
          <p:nvPr/>
        </p:nvSpPr>
        <p:spPr bwMode="auto">
          <a:xfrm>
            <a:off x="5807076" y="1998664"/>
            <a:ext cx="276225" cy="701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1" name="Line 27"/>
          <p:cNvSpPr>
            <a:spLocks noChangeShapeType="1"/>
          </p:cNvSpPr>
          <p:nvPr/>
        </p:nvSpPr>
        <p:spPr bwMode="auto">
          <a:xfrm flipV="1">
            <a:off x="6335714" y="2427289"/>
            <a:ext cx="6191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7543800" y="3581401"/>
            <a:ext cx="1588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7745414" y="3359150"/>
            <a:ext cx="579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4" name="Line 30"/>
          <p:cNvSpPr>
            <a:spLocks noChangeShapeType="1"/>
          </p:cNvSpPr>
          <p:nvPr/>
        </p:nvSpPr>
        <p:spPr bwMode="auto">
          <a:xfrm flipH="1">
            <a:off x="6173788" y="3949701"/>
            <a:ext cx="781050" cy="487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5" name="Line 31"/>
          <p:cNvSpPr>
            <a:spLocks noChangeShapeType="1"/>
          </p:cNvSpPr>
          <p:nvPr/>
        </p:nvSpPr>
        <p:spPr bwMode="auto">
          <a:xfrm>
            <a:off x="6164264" y="4624389"/>
            <a:ext cx="700087" cy="528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6" name="Line 32"/>
          <p:cNvSpPr>
            <a:spLocks noChangeShapeType="1"/>
          </p:cNvSpPr>
          <p:nvPr/>
        </p:nvSpPr>
        <p:spPr bwMode="auto">
          <a:xfrm flipV="1">
            <a:off x="5988050" y="3460751"/>
            <a:ext cx="1588" cy="855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7" name="Line 33"/>
          <p:cNvSpPr>
            <a:spLocks noChangeShapeType="1"/>
          </p:cNvSpPr>
          <p:nvPr/>
        </p:nvSpPr>
        <p:spPr bwMode="auto">
          <a:xfrm flipH="1" flipV="1">
            <a:off x="5141913" y="3943350"/>
            <a:ext cx="67945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8" name="Line 34"/>
          <p:cNvSpPr>
            <a:spLocks noChangeShapeType="1"/>
          </p:cNvSpPr>
          <p:nvPr/>
        </p:nvSpPr>
        <p:spPr bwMode="auto">
          <a:xfrm flipH="1">
            <a:off x="5162550" y="4659314"/>
            <a:ext cx="679450" cy="479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9" name="Line 35"/>
          <p:cNvSpPr>
            <a:spLocks noChangeShapeType="1"/>
          </p:cNvSpPr>
          <p:nvPr/>
        </p:nvSpPr>
        <p:spPr bwMode="auto">
          <a:xfrm>
            <a:off x="5029200" y="51816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0" name="Line 36"/>
          <p:cNvSpPr>
            <a:spLocks noChangeShapeType="1"/>
          </p:cNvSpPr>
          <p:nvPr/>
        </p:nvSpPr>
        <p:spPr bwMode="auto">
          <a:xfrm>
            <a:off x="5026026" y="5827714"/>
            <a:ext cx="4763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1" name="Line 37"/>
          <p:cNvSpPr>
            <a:spLocks noChangeShapeType="1"/>
          </p:cNvSpPr>
          <p:nvPr/>
        </p:nvSpPr>
        <p:spPr bwMode="auto">
          <a:xfrm>
            <a:off x="7015164" y="5168900"/>
            <a:ext cx="1587" cy="331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2" name="Line 38"/>
          <p:cNvSpPr>
            <a:spLocks noChangeShapeType="1"/>
          </p:cNvSpPr>
          <p:nvPr/>
        </p:nvSpPr>
        <p:spPr bwMode="auto">
          <a:xfrm>
            <a:off x="7015164" y="5913438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3" name="Freeform 39"/>
          <p:cNvSpPr>
            <a:spLocks/>
          </p:cNvSpPr>
          <p:nvPr/>
        </p:nvSpPr>
        <p:spPr bwMode="auto">
          <a:xfrm>
            <a:off x="4276725" y="3248026"/>
            <a:ext cx="407988" cy="409575"/>
          </a:xfrm>
          <a:custGeom>
            <a:avLst/>
            <a:gdLst>
              <a:gd name="T0" fmla="*/ 127 w 257"/>
              <a:gd name="T1" fmla="*/ 0 h 258"/>
              <a:gd name="T2" fmla="*/ 108 w 257"/>
              <a:gd name="T3" fmla="*/ 4 h 258"/>
              <a:gd name="T4" fmla="*/ 89 w 257"/>
              <a:gd name="T5" fmla="*/ 7 h 258"/>
              <a:gd name="T6" fmla="*/ 69 w 257"/>
              <a:gd name="T7" fmla="*/ 16 h 258"/>
              <a:gd name="T8" fmla="*/ 50 w 257"/>
              <a:gd name="T9" fmla="*/ 26 h 258"/>
              <a:gd name="T10" fmla="*/ 38 w 257"/>
              <a:gd name="T11" fmla="*/ 39 h 258"/>
              <a:gd name="T12" fmla="*/ 25 w 257"/>
              <a:gd name="T13" fmla="*/ 54 h 258"/>
              <a:gd name="T14" fmla="*/ 12 w 257"/>
              <a:gd name="T15" fmla="*/ 70 h 258"/>
              <a:gd name="T16" fmla="*/ 6 w 257"/>
              <a:gd name="T17" fmla="*/ 89 h 258"/>
              <a:gd name="T18" fmla="*/ 0 w 257"/>
              <a:gd name="T19" fmla="*/ 108 h 258"/>
              <a:gd name="T20" fmla="*/ 0 w 257"/>
              <a:gd name="T21" fmla="*/ 131 h 258"/>
              <a:gd name="T22" fmla="*/ 0 w 257"/>
              <a:gd name="T23" fmla="*/ 150 h 258"/>
              <a:gd name="T24" fmla="*/ 6 w 257"/>
              <a:gd name="T25" fmla="*/ 172 h 258"/>
              <a:gd name="T26" fmla="*/ 12 w 257"/>
              <a:gd name="T27" fmla="*/ 188 h 258"/>
              <a:gd name="T28" fmla="*/ 25 w 257"/>
              <a:gd name="T29" fmla="*/ 207 h 258"/>
              <a:gd name="T30" fmla="*/ 38 w 257"/>
              <a:gd name="T31" fmla="*/ 219 h 258"/>
              <a:gd name="T32" fmla="*/ 50 w 257"/>
              <a:gd name="T33" fmla="*/ 235 h 258"/>
              <a:gd name="T34" fmla="*/ 69 w 257"/>
              <a:gd name="T35" fmla="*/ 245 h 258"/>
              <a:gd name="T36" fmla="*/ 89 w 257"/>
              <a:gd name="T37" fmla="*/ 251 h 258"/>
              <a:gd name="T38" fmla="*/ 108 w 257"/>
              <a:gd name="T39" fmla="*/ 258 h 258"/>
              <a:gd name="T40" fmla="*/ 127 w 257"/>
              <a:gd name="T41" fmla="*/ 258 h 258"/>
              <a:gd name="T42" fmla="*/ 149 w 257"/>
              <a:gd name="T43" fmla="*/ 258 h 258"/>
              <a:gd name="T44" fmla="*/ 168 w 257"/>
              <a:gd name="T45" fmla="*/ 251 h 258"/>
              <a:gd name="T46" fmla="*/ 187 w 257"/>
              <a:gd name="T47" fmla="*/ 245 h 258"/>
              <a:gd name="T48" fmla="*/ 203 w 257"/>
              <a:gd name="T49" fmla="*/ 235 h 258"/>
              <a:gd name="T50" fmla="*/ 219 w 257"/>
              <a:gd name="T51" fmla="*/ 219 h 258"/>
              <a:gd name="T52" fmla="*/ 231 w 257"/>
              <a:gd name="T53" fmla="*/ 207 h 258"/>
              <a:gd name="T54" fmla="*/ 241 w 257"/>
              <a:gd name="T55" fmla="*/ 188 h 258"/>
              <a:gd name="T56" fmla="*/ 250 w 257"/>
              <a:gd name="T57" fmla="*/ 172 h 258"/>
              <a:gd name="T58" fmla="*/ 253 w 257"/>
              <a:gd name="T59" fmla="*/ 150 h 258"/>
              <a:gd name="T60" fmla="*/ 257 w 257"/>
              <a:gd name="T61" fmla="*/ 131 h 258"/>
              <a:gd name="T62" fmla="*/ 253 w 257"/>
              <a:gd name="T63" fmla="*/ 108 h 258"/>
              <a:gd name="T64" fmla="*/ 250 w 257"/>
              <a:gd name="T65" fmla="*/ 89 h 258"/>
              <a:gd name="T66" fmla="*/ 241 w 257"/>
              <a:gd name="T67" fmla="*/ 70 h 258"/>
              <a:gd name="T68" fmla="*/ 231 w 257"/>
              <a:gd name="T69" fmla="*/ 54 h 258"/>
              <a:gd name="T70" fmla="*/ 219 w 257"/>
              <a:gd name="T71" fmla="*/ 39 h 258"/>
              <a:gd name="T72" fmla="*/ 203 w 257"/>
              <a:gd name="T73" fmla="*/ 26 h 258"/>
              <a:gd name="T74" fmla="*/ 187 w 257"/>
              <a:gd name="T75" fmla="*/ 16 h 258"/>
              <a:gd name="T76" fmla="*/ 168 w 257"/>
              <a:gd name="T77" fmla="*/ 7 h 258"/>
              <a:gd name="T78" fmla="*/ 149 w 257"/>
              <a:gd name="T79" fmla="*/ 4 h 258"/>
              <a:gd name="T80" fmla="*/ 127 w 257"/>
              <a:gd name="T81" fmla="*/ 0 h 258"/>
              <a:gd name="T82" fmla="*/ 127 w 257"/>
              <a:gd name="T8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8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69" y="16"/>
                </a:lnTo>
                <a:lnTo>
                  <a:pt x="50" y="26"/>
                </a:lnTo>
                <a:lnTo>
                  <a:pt x="38" y="39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1"/>
                </a:lnTo>
                <a:lnTo>
                  <a:pt x="0" y="150"/>
                </a:lnTo>
                <a:lnTo>
                  <a:pt x="6" y="172"/>
                </a:lnTo>
                <a:lnTo>
                  <a:pt x="12" y="188"/>
                </a:lnTo>
                <a:lnTo>
                  <a:pt x="25" y="207"/>
                </a:lnTo>
                <a:lnTo>
                  <a:pt x="38" y="219"/>
                </a:lnTo>
                <a:lnTo>
                  <a:pt x="50" y="235"/>
                </a:lnTo>
                <a:lnTo>
                  <a:pt x="69" y="245"/>
                </a:lnTo>
                <a:lnTo>
                  <a:pt x="89" y="251"/>
                </a:lnTo>
                <a:lnTo>
                  <a:pt x="108" y="258"/>
                </a:lnTo>
                <a:lnTo>
                  <a:pt x="127" y="258"/>
                </a:lnTo>
                <a:lnTo>
                  <a:pt x="149" y="258"/>
                </a:lnTo>
                <a:lnTo>
                  <a:pt x="168" y="251"/>
                </a:lnTo>
                <a:lnTo>
                  <a:pt x="187" y="245"/>
                </a:lnTo>
                <a:lnTo>
                  <a:pt x="203" y="235"/>
                </a:lnTo>
                <a:lnTo>
                  <a:pt x="219" y="219"/>
                </a:lnTo>
                <a:lnTo>
                  <a:pt x="231" y="207"/>
                </a:lnTo>
                <a:lnTo>
                  <a:pt x="241" y="188"/>
                </a:lnTo>
                <a:lnTo>
                  <a:pt x="250" y="172"/>
                </a:lnTo>
                <a:lnTo>
                  <a:pt x="253" y="150"/>
                </a:lnTo>
                <a:lnTo>
                  <a:pt x="257" y="131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9" y="39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4"/>
                </a:lnTo>
                <a:lnTo>
                  <a:pt x="127" y="0"/>
                </a:lnTo>
                <a:lnTo>
                  <a:pt x="12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4" name="Freeform 40"/>
          <p:cNvSpPr>
            <a:spLocks/>
          </p:cNvSpPr>
          <p:nvPr/>
        </p:nvSpPr>
        <p:spPr bwMode="auto">
          <a:xfrm>
            <a:off x="4759325" y="2281238"/>
            <a:ext cx="407988" cy="412750"/>
          </a:xfrm>
          <a:custGeom>
            <a:avLst/>
            <a:gdLst>
              <a:gd name="T0" fmla="*/ 130 w 257"/>
              <a:gd name="T1" fmla="*/ 0 h 260"/>
              <a:gd name="T2" fmla="*/ 108 w 257"/>
              <a:gd name="T3" fmla="*/ 3 h 260"/>
              <a:gd name="T4" fmla="*/ 89 w 257"/>
              <a:gd name="T5" fmla="*/ 10 h 260"/>
              <a:gd name="T6" fmla="*/ 70 w 257"/>
              <a:gd name="T7" fmla="*/ 16 h 260"/>
              <a:gd name="T8" fmla="*/ 54 w 257"/>
              <a:gd name="T9" fmla="*/ 26 h 260"/>
              <a:gd name="T10" fmla="*/ 38 w 257"/>
              <a:gd name="T11" fmla="*/ 38 h 260"/>
              <a:gd name="T12" fmla="*/ 26 w 257"/>
              <a:gd name="T13" fmla="*/ 54 h 260"/>
              <a:gd name="T14" fmla="*/ 16 w 257"/>
              <a:gd name="T15" fmla="*/ 73 h 260"/>
              <a:gd name="T16" fmla="*/ 7 w 257"/>
              <a:gd name="T17" fmla="*/ 89 h 260"/>
              <a:gd name="T18" fmla="*/ 3 w 257"/>
              <a:gd name="T19" fmla="*/ 111 h 260"/>
              <a:gd name="T20" fmla="*/ 0 w 257"/>
              <a:gd name="T21" fmla="*/ 130 h 260"/>
              <a:gd name="T22" fmla="*/ 3 w 257"/>
              <a:gd name="T23" fmla="*/ 153 h 260"/>
              <a:gd name="T24" fmla="*/ 7 w 257"/>
              <a:gd name="T25" fmla="*/ 172 h 260"/>
              <a:gd name="T26" fmla="*/ 16 w 257"/>
              <a:gd name="T27" fmla="*/ 191 h 260"/>
              <a:gd name="T28" fmla="*/ 26 w 257"/>
              <a:gd name="T29" fmla="*/ 206 h 260"/>
              <a:gd name="T30" fmla="*/ 38 w 257"/>
              <a:gd name="T31" fmla="*/ 222 h 260"/>
              <a:gd name="T32" fmla="*/ 54 w 257"/>
              <a:gd name="T33" fmla="*/ 235 h 260"/>
              <a:gd name="T34" fmla="*/ 70 w 257"/>
              <a:gd name="T35" fmla="*/ 245 h 260"/>
              <a:gd name="T36" fmla="*/ 89 w 257"/>
              <a:gd name="T37" fmla="*/ 254 h 260"/>
              <a:gd name="T38" fmla="*/ 108 w 257"/>
              <a:gd name="T39" fmla="*/ 257 h 260"/>
              <a:gd name="T40" fmla="*/ 130 w 257"/>
              <a:gd name="T41" fmla="*/ 260 h 260"/>
              <a:gd name="T42" fmla="*/ 149 w 257"/>
              <a:gd name="T43" fmla="*/ 257 h 260"/>
              <a:gd name="T44" fmla="*/ 171 w 257"/>
              <a:gd name="T45" fmla="*/ 254 h 260"/>
              <a:gd name="T46" fmla="*/ 190 w 257"/>
              <a:gd name="T47" fmla="*/ 245 h 260"/>
              <a:gd name="T48" fmla="*/ 206 w 257"/>
              <a:gd name="T49" fmla="*/ 235 h 260"/>
              <a:gd name="T50" fmla="*/ 222 w 257"/>
              <a:gd name="T51" fmla="*/ 222 h 260"/>
              <a:gd name="T52" fmla="*/ 235 w 257"/>
              <a:gd name="T53" fmla="*/ 206 h 260"/>
              <a:gd name="T54" fmla="*/ 244 w 257"/>
              <a:gd name="T55" fmla="*/ 191 h 260"/>
              <a:gd name="T56" fmla="*/ 251 w 257"/>
              <a:gd name="T57" fmla="*/ 172 h 260"/>
              <a:gd name="T58" fmla="*/ 257 w 257"/>
              <a:gd name="T59" fmla="*/ 153 h 260"/>
              <a:gd name="T60" fmla="*/ 257 w 257"/>
              <a:gd name="T61" fmla="*/ 130 h 260"/>
              <a:gd name="T62" fmla="*/ 257 w 257"/>
              <a:gd name="T63" fmla="*/ 111 h 260"/>
              <a:gd name="T64" fmla="*/ 251 w 257"/>
              <a:gd name="T65" fmla="*/ 89 h 260"/>
              <a:gd name="T66" fmla="*/ 244 w 257"/>
              <a:gd name="T67" fmla="*/ 73 h 260"/>
              <a:gd name="T68" fmla="*/ 235 w 257"/>
              <a:gd name="T69" fmla="*/ 54 h 260"/>
              <a:gd name="T70" fmla="*/ 222 w 257"/>
              <a:gd name="T71" fmla="*/ 38 h 260"/>
              <a:gd name="T72" fmla="*/ 206 w 257"/>
              <a:gd name="T73" fmla="*/ 26 h 260"/>
              <a:gd name="T74" fmla="*/ 190 w 257"/>
              <a:gd name="T75" fmla="*/ 16 h 260"/>
              <a:gd name="T76" fmla="*/ 171 w 257"/>
              <a:gd name="T77" fmla="*/ 10 h 260"/>
              <a:gd name="T78" fmla="*/ 149 w 257"/>
              <a:gd name="T79" fmla="*/ 3 h 260"/>
              <a:gd name="T80" fmla="*/ 130 w 257"/>
              <a:gd name="T81" fmla="*/ 3 h 260"/>
              <a:gd name="T82" fmla="*/ 130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3"/>
                </a:lnTo>
                <a:lnTo>
                  <a:pt x="7" y="89"/>
                </a:lnTo>
                <a:lnTo>
                  <a:pt x="3" y="111"/>
                </a:lnTo>
                <a:lnTo>
                  <a:pt x="0" y="130"/>
                </a:lnTo>
                <a:lnTo>
                  <a:pt x="3" y="153"/>
                </a:lnTo>
                <a:lnTo>
                  <a:pt x="7" y="172"/>
                </a:lnTo>
                <a:lnTo>
                  <a:pt x="16" y="191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5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49" y="257"/>
                </a:lnTo>
                <a:lnTo>
                  <a:pt x="171" y="254"/>
                </a:lnTo>
                <a:lnTo>
                  <a:pt x="190" y="245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1"/>
                </a:lnTo>
                <a:lnTo>
                  <a:pt x="251" y="172"/>
                </a:lnTo>
                <a:lnTo>
                  <a:pt x="257" y="153"/>
                </a:lnTo>
                <a:lnTo>
                  <a:pt x="257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90" y="16"/>
                </a:lnTo>
                <a:lnTo>
                  <a:pt x="171" y="10"/>
                </a:lnTo>
                <a:lnTo>
                  <a:pt x="149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5" name="Line 41"/>
          <p:cNvSpPr>
            <a:spLocks noChangeShapeType="1"/>
          </p:cNvSpPr>
          <p:nvPr/>
        </p:nvSpPr>
        <p:spPr bwMode="auto">
          <a:xfrm>
            <a:off x="4965700" y="1998664"/>
            <a:ext cx="1588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6" name="Line 42"/>
          <p:cNvSpPr>
            <a:spLocks noChangeShapeType="1"/>
          </p:cNvSpPr>
          <p:nvPr/>
        </p:nvSpPr>
        <p:spPr bwMode="auto">
          <a:xfrm>
            <a:off x="4965700" y="2689226"/>
            <a:ext cx="1588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7" name="Freeform 43"/>
          <p:cNvSpPr>
            <a:spLocks/>
          </p:cNvSpPr>
          <p:nvPr/>
        </p:nvSpPr>
        <p:spPr bwMode="auto">
          <a:xfrm>
            <a:off x="5957889" y="2679700"/>
            <a:ext cx="407987" cy="412750"/>
          </a:xfrm>
          <a:custGeom>
            <a:avLst/>
            <a:gdLst>
              <a:gd name="T0" fmla="*/ 127 w 257"/>
              <a:gd name="T1" fmla="*/ 0 h 260"/>
              <a:gd name="T2" fmla="*/ 108 w 257"/>
              <a:gd name="T3" fmla="*/ 3 h 260"/>
              <a:gd name="T4" fmla="*/ 89 w 257"/>
              <a:gd name="T5" fmla="*/ 9 h 260"/>
              <a:gd name="T6" fmla="*/ 70 w 257"/>
              <a:gd name="T7" fmla="*/ 16 h 260"/>
              <a:gd name="T8" fmla="*/ 51 w 257"/>
              <a:gd name="T9" fmla="*/ 28 h 260"/>
              <a:gd name="T10" fmla="*/ 38 w 257"/>
              <a:gd name="T11" fmla="*/ 41 h 260"/>
              <a:gd name="T12" fmla="*/ 25 w 257"/>
              <a:gd name="T13" fmla="*/ 54 h 260"/>
              <a:gd name="T14" fmla="*/ 13 w 257"/>
              <a:gd name="T15" fmla="*/ 73 h 260"/>
              <a:gd name="T16" fmla="*/ 6 w 257"/>
              <a:gd name="T17" fmla="*/ 89 h 260"/>
              <a:gd name="T18" fmla="*/ 0 w 257"/>
              <a:gd name="T19" fmla="*/ 111 h 260"/>
              <a:gd name="T20" fmla="*/ 0 w 257"/>
              <a:gd name="T21" fmla="*/ 130 h 260"/>
              <a:gd name="T22" fmla="*/ 0 w 257"/>
              <a:gd name="T23" fmla="*/ 152 h 260"/>
              <a:gd name="T24" fmla="*/ 6 w 257"/>
              <a:gd name="T25" fmla="*/ 171 h 260"/>
              <a:gd name="T26" fmla="*/ 13 w 257"/>
              <a:gd name="T27" fmla="*/ 190 h 260"/>
              <a:gd name="T28" fmla="*/ 25 w 257"/>
              <a:gd name="T29" fmla="*/ 206 h 260"/>
              <a:gd name="T30" fmla="*/ 38 w 257"/>
              <a:gd name="T31" fmla="*/ 222 h 260"/>
              <a:gd name="T32" fmla="*/ 51 w 257"/>
              <a:gd name="T33" fmla="*/ 235 h 260"/>
              <a:gd name="T34" fmla="*/ 70 w 257"/>
              <a:gd name="T35" fmla="*/ 244 h 260"/>
              <a:gd name="T36" fmla="*/ 89 w 257"/>
              <a:gd name="T37" fmla="*/ 254 h 260"/>
              <a:gd name="T38" fmla="*/ 108 w 257"/>
              <a:gd name="T39" fmla="*/ 257 h 260"/>
              <a:gd name="T40" fmla="*/ 127 w 257"/>
              <a:gd name="T41" fmla="*/ 260 h 260"/>
              <a:gd name="T42" fmla="*/ 149 w 257"/>
              <a:gd name="T43" fmla="*/ 257 h 260"/>
              <a:gd name="T44" fmla="*/ 168 w 257"/>
              <a:gd name="T45" fmla="*/ 254 h 260"/>
              <a:gd name="T46" fmla="*/ 187 w 257"/>
              <a:gd name="T47" fmla="*/ 244 h 260"/>
              <a:gd name="T48" fmla="*/ 203 w 257"/>
              <a:gd name="T49" fmla="*/ 235 h 260"/>
              <a:gd name="T50" fmla="*/ 219 w 257"/>
              <a:gd name="T51" fmla="*/ 222 h 260"/>
              <a:gd name="T52" fmla="*/ 232 w 257"/>
              <a:gd name="T53" fmla="*/ 206 h 260"/>
              <a:gd name="T54" fmla="*/ 241 w 257"/>
              <a:gd name="T55" fmla="*/ 190 h 260"/>
              <a:gd name="T56" fmla="*/ 251 w 257"/>
              <a:gd name="T57" fmla="*/ 171 h 260"/>
              <a:gd name="T58" fmla="*/ 254 w 257"/>
              <a:gd name="T59" fmla="*/ 152 h 260"/>
              <a:gd name="T60" fmla="*/ 257 w 257"/>
              <a:gd name="T61" fmla="*/ 130 h 260"/>
              <a:gd name="T62" fmla="*/ 254 w 257"/>
              <a:gd name="T63" fmla="*/ 111 h 260"/>
              <a:gd name="T64" fmla="*/ 251 w 257"/>
              <a:gd name="T65" fmla="*/ 89 h 260"/>
              <a:gd name="T66" fmla="*/ 241 w 257"/>
              <a:gd name="T67" fmla="*/ 73 h 260"/>
              <a:gd name="T68" fmla="*/ 232 w 257"/>
              <a:gd name="T69" fmla="*/ 54 h 260"/>
              <a:gd name="T70" fmla="*/ 219 w 257"/>
              <a:gd name="T71" fmla="*/ 41 h 260"/>
              <a:gd name="T72" fmla="*/ 203 w 257"/>
              <a:gd name="T73" fmla="*/ 28 h 260"/>
              <a:gd name="T74" fmla="*/ 187 w 257"/>
              <a:gd name="T75" fmla="*/ 16 h 260"/>
              <a:gd name="T76" fmla="*/ 168 w 257"/>
              <a:gd name="T77" fmla="*/ 9 h 260"/>
              <a:gd name="T78" fmla="*/ 149 w 257"/>
              <a:gd name="T79" fmla="*/ 3 h 260"/>
              <a:gd name="T80" fmla="*/ 127 w 257"/>
              <a:gd name="T81" fmla="*/ 3 h 260"/>
              <a:gd name="T82" fmla="*/ 127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27" y="0"/>
                </a:moveTo>
                <a:lnTo>
                  <a:pt x="108" y="3"/>
                </a:lnTo>
                <a:lnTo>
                  <a:pt x="89" y="9"/>
                </a:lnTo>
                <a:lnTo>
                  <a:pt x="70" y="16"/>
                </a:lnTo>
                <a:lnTo>
                  <a:pt x="51" y="28"/>
                </a:lnTo>
                <a:lnTo>
                  <a:pt x="38" y="41"/>
                </a:lnTo>
                <a:lnTo>
                  <a:pt x="25" y="54"/>
                </a:lnTo>
                <a:lnTo>
                  <a:pt x="13" y="73"/>
                </a:lnTo>
                <a:lnTo>
                  <a:pt x="6" y="89"/>
                </a:lnTo>
                <a:lnTo>
                  <a:pt x="0" y="111"/>
                </a:lnTo>
                <a:lnTo>
                  <a:pt x="0" y="130"/>
                </a:lnTo>
                <a:lnTo>
                  <a:pt x="0" y="152"/>
                </a:lnTo>
                <a:lnTo>
                  <a:pt x="6" y="171"/>
                </a:lnTo>
                <a:lnTo>
                  <a:pt x="13" y="190"/>
                </a:lnTo>
                <a:lnTo>
                  <a:pt x="25" y="206"/>
                </a:lnTo>
                <a:lnTo>
                  <a:pt x="38" y="222"/>
                </a:lnTo>
                <a:lnTo>
                  <a:pt x="51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27" y="260"/>
                </a:lnTo>
                <a:lnTo>
                  <a:pt x="149" y="257"/>
                </a:lnTo>
                <a:lnTo>
                  <a:pt x="168" y="254"/>
                </a:lnTo>
                <a:lnTo>
                  <a:pt x="187" y="244"/>
                </a:lnTo>
                <a:lnTo>
                  <a:pt x="203" y="235"/>
                </a:lnTo>
                <a:lnTo>
                  <a:pt x="219" y="222"/>
                </a:lnTo>
                <a:lnTo>
                  <a:pt x="232" y="206"/>
                </a:lnTo>
                <a:lnTo>
                  <a:pt x="241" y="190"/>
                </a:lnTo>
                <a:lnTo>
                  <a:pt x="251" y="171"/>
                </a:lnTo>
                <a:lnTo>
                  <a:pt x="254" y="152"/>
                </a:lnTo>
                <a:lnTo>
                  <a:pt x="257" y="130"/>
                </a:lnTo>
                <a:lnTo>
                  <a:pt x="254" y="111"/>
                </a:lnTo>
                <a:lnTo>
                  <a:pt x="251" y="89"/>
                </a:lnTo>
                <a:lnTo>
                  <a:pt x="241" y="73"/>
                </a:lnTo>
                <a:lnTo>
                  <a:pt x="232" y="54"/>
                </a:lnTo>
                <a:lnTo>
                  <a:pt x="219" y="41"/>
                </a:lnTo>
                <a:lnTo>
                  <a:pt x="203" y="28"/>
                </a:lnTo>
                <a:lnTo>
                  <a:pt x="187" y="16"/>
                </a:lnTo>
                <a:lnTo>
                  <a:pt x="168" y="9"/>
                </a:lnTo>
                <a:lnTo>
                  <a:pt x="149" y="3"/>
                </a:lnTo>
                <a:lnTo>
                  <a:pt x="127" y="3"/>
                </a:lnTo>
                <a:lnTo>
                  <a:pt x="127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8" name="Freeform 44"/>
          <p:cNvSpPr>
            <a:spLocks/>
          </p:cNvSpPr>
          <p:nvPr/>
        </p:nvSpPr>
        <p:spPr bwMode="auto">
          <a:xfrm>
            <a:off x="7332664" y="3157539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4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6 w 257"/>
              <a:gd name="T15" fmla="*/ 70 h 257"/>
              <a:gd name="T16" fmla="*/ 6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50 h 257"/>
              <a:gd name="T24" fmla="*/ 6 w 257"/>
              <a:gd name="T25" fmla="*/ 169 h 257"/>
              <a:gd name="T26" fmla="*/ 16 w 257"/>
              <a:gd name="T27" fmla="*/ 188 h 257"/>
              <a:gd name="T28" fmla="*/ 25 w 257"/>
              <a:gd name="T29" fmla="*/ 203 h 257"/>
              <a:gd name="T30" fmla="*/ 38 w 257"/>
              <a:gd name="T31" fmla="*/ 219 h 257"/>
              <a:gd name="T32" fmla="*/ 54 w 257"/>
              <a:gd name="T33" fmla="*/ 232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1 w 257"/>
              <a:gd name="T45" fmla="*/ 251 h 257"/>
              <a:gd name="T46" fmla="*/ 187 w 257"/>
              <a:gd name="T47" fmla="*/ 245 h 257"/>
              <a:gd name="T48" fmla="*/ 206 w 257"/>
              <a:gd name="T49" fmla="*/ 232 h 257"/>
              <a:gd name="T50" fmla="*/ 222 w 257"/>
              <a:gd name="T51" fmla="*/ 219 h 257"/>
              <a:gd name="T52" fmla="*/ 235 w 257"/>
              <a:gd name="T53" fmla="*/ 203 h 257"/>
              <a:gd name="T54" fmla="*/ 244 w 257"/>
              <a:gd name="T55" fmla="*/ 188 h 257"/>
              <a:gd name="T56" fmla="*/ 251 w 257"/>
              <a:gd name="T57" fmla="*/ 169 h 257"/>
              <a:gd name="T58" fmla="*/ 257 w 257"/>
              <a:gd name="T59" fmla="*/ 150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22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1 w 257"/>
              <a:gd name="T77" fmla="*/ 7 h 257"/>
              <a:gd name="T78" fmla="*/ 149 w 257"/>
              <a:gd name="T79" fmla="*/ 4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5" y="54"/>
                </a:lnTo>
                <a:lnTo>
                  <a:pt x="16" y="70"/>
                </a:lnTo>
                <a:lnTo>
                  <a:pt x="6" y="89"/>
                </a:lnTo>
                <a:lnTo>
                  <a:pt x="3" y="108"/>
                </a:lnTo>
                <a:lnTo>
                  <a:pt x="0" y="130"/>
                </a:lnTo>
                <a:lnTo>
                  <a:pt x="3" y="150"/>
                </a:lnTo>
                <a:lnTo>
                  <a:pt x="6" y="169"/>
                </a:lnTo>
                <a:lnTo>
                  <a:pt x="16" y="188"/>
                </a:lnTo>
                <a:lnTo>
                  <a:pt x="25" y="203"/>
                </a:lnTo>
                <a:lnTo>
                  <a:pt x="38" y="219"/>
                </a:lnTo>
                <a:lnTo>
                  <a:pt x="54" y="232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1" y="251"/>
                </a:lnTo>
                <a:lnTo>
                  <a:pt x="187" y="245"/>
                </a:lnTo>
                <a:lnTo>
                  <a:pt x="206" y="232"/>
                </a:lnTo>
                <a:lnTo>
                  <a:pt x="222" y="219"/>
                </a:lnTo>
                <a:lnTo>
                  <a:pt x="235" y="203"/>
                </a:lnTo>
                <a:lnTo>
                  <a:pt x="244" y="188"/>
                </a:lnTo>
                <a:lnTo>
                  <a:pt x="251" y="169"/>
                </a:lnTo>
                <a:lnTo>
                  <a:pt x="257" y="150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87" y="16"/>
                </a:lnTo>
                <a:lnTo>
                  <a:pt x="171" y="7"/>
                </a:lnTo>
                <a:lnTo>
                  <a:pt x="149" y="4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9" name="Rectangle 45"/>
          <p:cNvSpPr>
            <a:spLocks noChangeArrowheads="1"/>
          </p:cNvSpPr>
          <p:nvPr/>
        </p:nvSpPr>
        <p:spPr bwMode="auto">
          <a:xfrm>
            <a:off x="4508500" y="58737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/>
          </a:p>
        </p:txBody>
      </p:sp>
      <p:sp>
        <p:nvSpPr>
          <p:cNvPr id="216110" name="Line 46"/>
          <p:cNvSpPr>
            <a:spLocks noChangeShapeType="1"/>
          </p:cNvSpPr>
          <p:nvPr/>
        </p:nvSpPr>
        <p:spPr bwMode="auto">
          <a:xfrm>
            <a:off x="4478339" y="2976563"/>
            <a:ext cx="1587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1" name="Line 47"/>
          <p:cNvSpPr>
            <a:spLocks noChangeShapeType="1"/>
          </p:cNvSpPr>
          <p:nvPr/>
        </p:nvSpPr>
        <p:spPr bwMode="auto">
          <a:xfrm>
            <a:off x="4478339" y="3651250"/>
            <a:ext cx="158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2" name="Line 48"/>
          <p:cNvSpPr>
            <a:spLocks noChangeShapeType="1"/>
          </p:cNvSpPr>
          <p:nvPr/>
        </p:nvSpPr>
        <p:spPr bwMode="auto">
          <a:xfrm>
            <a:off x="7239000" y="5715001"/>
            <a:ext cx="604838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3" name="Line 49"/>
          <p:cNvSpPr>
            <a:spLocks noChangeShapeType="1"/>
          </p:cNvSpPr>
          <p:nvPr/>
        </p:nvSpPr>
        <p:spPr bwMode="auto">
          <a:xfrm>
            <a:off x="6657976" y="2427288"/>
            <a:ext cx="1692275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4" name="Line 50"/>
          <p:cNvSpPr>
            <a:spLocks noChangeShapeType="1"/>
          </p:cNvSpPr>
          <p:nvPr/>
        </p:nvSpPr>
        <p:spPr bwMode="auto">
          <a:xfrm>
            <a:off x="8334375" y="2724150"/>
            <a:ext cx="1588" cy="8572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5" name="Line 51"/>
          <p:cNvSpPr>
            <a:spLocks noChangeShapeType="1"/>
          </p:cNvSpPr>
          <p:nvPr/>
        </p:nvSpPr>
        <p:spPr bwMode="auto">
          <a:xfrm>
            <a:off x="6611938" y="3949701"/>
            <a:ext cx="1465262" cy="4763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6" name="Line 52"/>
          <p:cNvSpPr>
            <a:spLocks noChangeShapeType="1"/>
          </p:cNvSpPr>
          <p:nvPr/>
        </p:nvSpPr>
        <p:spPr bwMode="auto">
          <a:xfrm>
            <a:off x="6611938" y="5157789"/>
            <a:ext cx="1465262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7" name="Line 53"/>
          <p:cNvSpPr>
            <a:spLocks noChangeShapeType="1"/>
          </p:cNvSpPr>
          <p:nvPr/>
        </p:nvSpPr>
        <p:spPr bwMode="auto">
          <a:xfrm>
            <a:off x="3929063" y="3938588"/>
            <a:ext cx="1490662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8" name="Line 54"/>
          <p:cNvSpPr>
            <a:spLocks noChangeShapeType="1"/>
          </p:cNvSpPr>
          <p:nvPr/>
        </p:nvSpPr>
        <p:spPr bwMode="auto">
          <a:xfrm>
            <a:off x="3938589" y="5143500"/>
            <a:ext cx="1481137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9" name="Line 55"/>
          <p:cNvSpPr>
            <a:spLocks noChangeShapeType="1"/>
          </p:cNvSpPr>
          <p:nvPr/>
        </p:nvSpPr>
        <p:spPr bwMode="auto">
          <a:xfrm>
            <a:off x="4457701" y="6110289"/>
            <a:ext cx="2849563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20" name="Line 56"/>
          <p:cNvSpPr>
            <a:spLocks noChangeShapeType="1"/>
          </p:cNvSpPr>
          <p:nvPr/>
        </p:nvSpPr>
        <p:spPr bwMode="auto">
          <a:xfrm>
            <a:off x="7835900" y="5526088"/>
            <a:ext cx="1588" cy="8302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21" name="Line 57"/>
          <p:cNvSpPr>
            <a:spLocks noChangeShapeType="1"/>
          </p:cNvSpPr>
          <p:nvPr/>
        </p:nvSpPr>
        <p:spPr bwMode="auto">
          <a:xfrm>
            <a:off x="4457701" y="1993900"/>
            <a:ext cx="20939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22" name="Line 58"/>
          <p:cNvSpPr>
            <a:spLocks noChangeShapeType="1"/>
          </p:cNvSpPr>
          <p:nvPr/>
        </p:nvSpPr>
        <p:spPr bwMode="auto">
          <a:xfrm>
            <a:off x="3597276" y="2971800"/>
            <a:ext cx="18780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23" name="Line 59"/>
          <p:cNvSpPr>
            <a:spLocks noChangeShapeType="1"/>
          </p:cNvSpPr>
          <p:nvPr/>
        </p:nvSpPr>
        <p:spPr bwMode="auto">
          <a:xfrm>
            <a:off x="5514975" y="3449638"/>
            <a:ext cx="1333500" cy="63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61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stp</a:t>
            </a:r>
            <a:r>
              <a:rPr lang="en-US" altLang="en-US" dirty="0"/>
              <a:t>: EXAMPLE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DA76-0F6C-49AE-AF1B-5FF9AEA9649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4879976" y="2387600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B3</a:t>
            </a:r>
            <a:endParaRPr lang="en-US" altLang="en-US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4508500" y="175260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/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3651251" y="273050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C</a:t>
            </a:r>
            <a:endParaRPr lang="en-US" altLang="en-U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3959225" y="370205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en-US"/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5565776" y="3214689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D</a:t>
            </a:r>
            <a:endParaRPr lang="en-US" altLang="en-US"/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4386263" y="334962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6069013" y="2781301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8218488" y="2185989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en-US"/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7453313" y="324961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B7</a:t>
            </a:r>
            <a:endParaRPr lang="en-US" altLang="en-US"/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8399463" y="3319464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K</a:t>
            </a:r>
            <a:endParaRPr lang="en-US" altLang="en-US"/>
          </a:p>
        </p:txBody>
      </p:sp>
      <p:sp>
        <p:nvSpPr>
          <p:cNvPr id="217102" name="Rectangle 14"/>
          <p:cNvSpPr>
            <a:spLocks noChangeArrowheads="1"/>
          </p:cNvSpPr>
          <p:nvPr/>
        </p:nvSpPr>
        <p:spPr bwMode="auto">
          <a:xfrm>
            <a:off x="7921625" y="3717925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F</a:t>
            </a:r>
            <a:endParaRPr lang="en-US" altLang="en-US"/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7900988" y="4911726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</a:t>
            </a:r>
            <a:endParaRPr lang="en-US" altLang="en-US"/>
          </a:p>
        </p:txBody>
      </p:sp>
      <p:sp>
        <p:nvSpPr>
          <p:cNvPr id="217104" name="Rectangle 16"/>
          <p:cNvSpPr>
            <a:spLocks noChangeArrowheads="1"/>
          </p:cNvSpPr>
          <p:nvPr/>
        </p:nvSpPr>
        <p:spPr bwMode="auto">
          <a:xfrm>
            <a:off x="6924676" y="5602289"/>
            <a:ext cx="2016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7896225" y="6130925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J</a:t>
            </a:r>
            <a:endParaRPr lang="en-US" altLang="en-US"/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5907088" y="441801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4935538" y="551656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B6</a:t>
            </a:r>
            <a:endParaRPr lang="en-US" altLang="en-US"/>
          </a:p>
        </p:txBody>
      </p:sp>
      <p:sp>
        <p:nvSpPr>
          <p:cNvPr id="217108" name="Rectangle 20"/>
          <p:cNvSpPr>
            <a:spLocks noChangeArrowheads="1"/>
          </p:cNvSpPr>
          <p:nvPr/>
        </p:nvSpPr>
        <p:spPr bwMode="auto">
          <a:xfrm>
            <a:off x="3963988" y="4897439"/>
            <a:ext cx="1298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G</a:t>
            </a:r>
            <a:endParaRPr lang="en-US" altLang="en-US"/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4830764" y="5419725"/>
            <a:ext cx="407987" cy="407988"/>
          </a:xfrm>
          <a:custGeom>
            <a:avLst/>
            <a:gdLst>
              <a:gd name="T0" fmla="*/ 126 w 257"/>
              <a:gd name="T1" fmla="*/ 0 h 257"/>
              <a:gd name="T2" fmla="*/ 107 w 257"/>
              <a:gd name="T3" fmla="*/ 3 h 257"/>
              <a:gd name="T4" fmla="*/ 85 w 257"/>
              <a:gd name="T5" fmla="*/ 7 h 257"/>
              <a:gd name="T6" fmla="*/ 69 w 257"/>
              <a:gd name="T7" fmla="*/ 16 h 257"/>
              <a:gd name="T8" fmla="*/ 50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2 w 257"/>
              <a:gd name="T15" fmla="*/ 70 h 257"/>
              <a:gd name="T16" fmla="*/ 6 w 257"/>
              <a:gd name="T17" fmla="*/ 89 h 257"/>
              <a:gd name="T18" fmla="*/ 0 w 257"/>
              <a:gd name="T19" fmla="*/ 108 h 257"/>
              <a:gd name="T20" fmla="*/ 0 w 257"/>
              <a:gd name="T21" fmla="*/ 130 h 257"/>
              <a:gd name="T22" fmla="*/ 0 w 257"/>
              <a:gd name="T23" fmla="*/ 149 h 257"/>
              <a:gd name="T24" fmla="*/ 6 w 257"/>
              <a:gd name="T25" fmla="*/ 168 h 257"/>
              <a:gd name="T26" fmla="*/ 12 w 257"/>
              <a:gd name="T27" fmla="*/ 187 h 257"/>
              <a:gd name="T28" fmla="*/ 25 w 257"/>
              <a:gd name="T29" fmla="*/ 203 h 257"/>
              <a:gd name="T30" fmla="*/ 38 w 257"/>
              <a:gd name="T31" fmla="*/ 219 h 257"/>
              <a:gd name="T32" fmla="*/ 50 w 257"/>
              <a:gd name="T33" fmla="*/ 232 h 257"/>
              <a:gd name="T34" fmla="*/ 69 w 257"/>
              <a:gd name="T35" fmla="*/ 245 h 257"/>
              <a:gd name="T36" fmla="*/ 85 w 257"/>
              <a:gd name="T37" fmla="*/ 251 h 257"/>
              <a:gd name="T38" fmla="*/ 107 w 257"/>
              <a:gd name="T39" fmla="*/ 257 h 257"/>
              <a:gd name="T40" fmla="*/ 126 w 257"/>
              <a:gd name="T41" fmla="*/ 257 h 257"/>
              <a:gd name="T42" fmla="*/ 149 w 257"/>
              <a:gd name="T43" fmla="*/ 257 h 257"/>
              <a:gd name="T44" fmla="*/ 168 w 257"/>
              <a:gd name="T45" fmla="*/ 251 h 257"/>
              <a:gd name="T46" fmla="*/ 187 w 257"/>
              <a:gd name="T47" fmla="*/ 245 h 257"/>
              <a:gd name="T48" fmla="*/ 203 w 257"/>
              <a:gd name="T49" fmla="*/ 232 h 257"/>
              <a:gd name="T50" fmla="*/ 218 w 257"/>
              <a:gd name="T51" fmla="*/ 219 h 257"/>
              <a:gd name="T52" fmla="*/ 231 w 257"/>
              <a:gd name="T53" fmla="*/ 203 h 257"/>
              <a:gd name="T54" fmla="*/ 241 w 257"/>
              <a:gd name="T55" fmla="*/ 187 h 257"/>
              <a:gd name="T56" fmla="*/ 250 w 257"/>
              <a:gd name="T57" fmla="*/ 168 h 257"/>
              <a:gd name="T58" fmla="*/ 253 w 257"/>
              <a:gd name="T59" fmla="*/ 149 h 257"/>
              <a:gd name="T60" fmla="*/ 257 w 257"/>
              <a:gd name="T61" fmla="*/ 130 h 257"/>
              <a:gd name="T62" fmla="*/ 253 w 257"/>
              <a:gd name="T63" fmla="*/ 108 h 257"/>
              <a:gd name="T64" fmla="*/ 250 w 257"/>
              <a:gd name="T65" fmla="*/ 89 h 257"/>
              <a:gd name="T66" fmla="*/ 241 w 257"/>
              <a:gd name="T67" fmla="*/ 70 h 257"/>
              <a:gd name="T68" fmla="*/ 231 w 257"/>
              <a:gd name="T69" fmla="*/ 54 h 257"/>
              <a:gd name="T70" fmla="*/ 218 w 257"/>
              <a:gd name="T71" fmla="*/ 38 h 257"/>
              <a:gd name="T72" fmla="*/ 203 w 257"/>
              <a:gd name="T73" fmla="*/ 26 h 257"/>
              <a:gd name="T74" fmla="*/ 187 w 257"/>
              <a:gd name="T75" fmla="*/ 16 h 257"/>
              <a:gd name="T76" fmla="*/ 168 w 257"/>
              <a:gd name="T77" fmla="*/ 7 h 257"/>
              <a:gd name="T78" fmla="*/ 149 w 257"/>
              <a:gd name="T79" fmla="*/ 3 h 257"/>
              <a:gd name="T80" fmla="*/ 126 w 257"/>
              <a:gd name="T81" fmla="*/ 0 h 257"/>
              <a:gd name="T82" fmla="*/ 126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6" y="0"/>
                </a:moveTo>
                <a:lnTo>
                  <a:pt x="107" y="3"/>
                </a:lnTo>
                <a:lnTo>
                  <a:pt x="85" y="7"/>
                </a:lnTo>
                <a:lnTo>
                  <a:pt x="69" y="16"/>
                </a:lnTo>
                <a:lnTo>
                  <a:pt x="50" y="26"/>
                </a:lnTo>
                <a:lnTo>
                  <a:pt x="38" y="38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0"/>
                </a:lnTo>
                <a:lnTo>
                  <a:pt x="0" y="149"/>
                </a:lnTo>
                <a:lnTo>
                  <a:pt x="6" y="168"/>
                </a:lnTo>
                <a:lnTo>
                  <a:pt x="12" y="187"/>
                </a:lnTo>
                <a:lnTo>
                  <a:pt x="25" y="203"/>
                </a:lnTo>
                <a:lnTo>
                  <a:pt x="38" y="219"/>
                </a:lnTo>
                <a:lnTo>
                  <a:pt x="50" y="232"/>
                </a:lnTo>
                <a:lnTo>
                  <a:pt x="69" y="245"/>
                </a:lnTo>
                <a:lnTo>
                  <a:pt x="85" y="251"/>
                </a:lnTo>
                <a:lnTo>
                  <a:pt x="107" y="257"/>
                </a:lnTo>
                <a:lnTo>
                  <a:pt x="126" y="257"/>
                </a:lnTo>
                <a:lnTo>
                  <a:pt x="149" y="257"/>
                </a:lnTo>
                <a:lnTo>
                  <a:pt x="168" y="251"/>
                </a:lnTo>
                <a:lnTo>
                  <a:pt x="187" y="245"/>
                </a:lnTo>
                <a:lnTo>
                  <a:pt x="203" y="232"/>
                </a:lnTo>
                <a:lnTo>
                  <a:pt x="218" y="219"/>
                </a:lnTo>
                <a:lnTo>
                  <a:pt x="231" y="203"/>
                </a:lnTo>
                <a:lnTo>
                  <a:pt x="241" y="187"/>
                </a:lnTo>
                <a:lnTo>
                  <a:pt x="250" y="168"/>
                </a:lnTo>
                <a:lnTo>
                  <a:pt x="253" y="149"/>
                </a:lnTo>
                <a:lnTo>
                  <a:pt x="257" y="130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8" y="38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3"/>
                </a:lnTo>
                <a:lnTo>
                  <a:pt x="126" y="0"/>
                </a:lnTo>
                <a:lnTo>
                  <a:pt x="12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0" name="Freeform 22"/>
          <p:cNvSpPr>
            <a:spLocks/>
          </p:cNvSpPr>
          <p:nvPr/>
        </p:nvSpPr>
        <p:spPr bwMode="auto">
          <a:xfrm>
            <a:off x="6813550" y="5500688"/>
            <a:ext cx="412750" cy="412750"/>
          </a:xfrm>
          <a:custGeom>
            <a:avLst/>
            <a:gdLst>
              <a:gd name="T0" fmla="*/ 130 w 260"/>
              <a:gd name="T1" fmla="*/ 0 h 260"/>
              <a:gd name="T2" fmla="*/ 108 w 260"/>
              <a:gd name="T3" fmla="*/ 3 h 260"/>
              <a:gd name="T4" fmla="*/ 89 w 260"/>
              <a:gd name="T5" fmla="*/ 10 h 260"/>
              <a:gd name="T6" fmla="*/ 70 w 260"/>
              <a:gd name="T7" fmla="*/ 16 h 260"/>
              <a:gd name="T8" fmla="*/ 54 w 260"/>
              <a:gd name="T9" fmla="*/ 29 h 260"/>
              <a:gd name="T10" fmla="*/ 38 w 260"/>
              <a:gd name="T11" fmla="*/ 41 h 260"/>
              <a:gd name="T12" fmla="*/ 26 w 260"/>
              <a:gd name="T13" fmla="*/ 54 h 260"/>
              <a:gd name="T14" fmla="*/ 16 w 260"/>
              <a:gd name="T15" fmla="*/ 73 h 260"/>
              <a:gd name="T16" fmla="*/ 10 w 260"/>
              <a:gd name="T17" fmla="*/ 89 h 260"/>
              <a:gd name="T18" fmla="*/ 3 w 260"/>
              <a:gd name="T19" fmla="*/ 111 h 260"/>
              <a:gd name="T20" fmla="*/ 0 w 260"/>
              <a:gd name="T21" fmla="*/ 130 h 260"/>
              <a:gd name="T22" fmla="*/ 3 w 260"/>
              <a:gd name="T23" fmla="*/ 152 h 260"/>
              <a:gd name="T24" fmla="*/ 10 w 260"/>
              <a:gd name="T25" fmla="*/ 171 h 260"/>
              <a:gd name="T26" fmla="*/ 16 w 260"/>
              <a:gd name="T27" fmla="*/ 190 h 260"/>
              <a:gd name="T28" fmla="*/ 26 w 260"/>
              <a:gd name="T29" fmla="*/ 206 h 260"/>
              <a:gd name="T30" fmla="*/ 38 w 260"/>
              <a:gd name="T31" fmla="*/ 222 h 260"/>
              <a:gd name="T32" fmla="*/ 54 w 260"/>
              <a:gd name="T33" fmla="*/ 235 h 260"/>
              <a:gd name="T34" fmla="*/ 70 w 260"/>
              <a:gd name="T35" fmla="*/ 244 h 260"/>
              <a:gd name="T36" fmla="*/ 89 w 260"/>
              <a:gd name="T37" fmla="*/ 254 h 260"/>
              <a:gd name="T38" fmla="*/ 108 w 260"/>
              <a:gd name="T39" fmla="*/ 257 h 260"/>
              <a:gd name="T40" fmla="*/ 130 w 260"/>
              <a:gd name="T41" fmla="*/ 260 h 260"/>
              <a:gd name="T42" fmla="*/ 153 w 260"/>
              <a:gd name="T43" fmla="*/ 257 h 260"/>
              <a:gd name="T44" fmla="*/ 172 w 260"/>
              <a:gd name="T45" fmla="*/ 254 h 260"/>
              <a:gd name="T46" fmla="*/ 191 w 260"/>
              <a:gd name="T47" fmla="*/ 244 h 260"/>
              <a:gd name="T48" fmla="*/ 206 w 260"/>
              <a:gd name="T49" fmla="*/ 235 h 260"/>
              <a:gd name="T50" fmla="*/ 222 w 260"/>
              <a:gd name="T51" fmla="*/ 222 h 260"/>
              <a:gd name="T52" fmla="*/ 235 w 260"/>
              <a:gd name="T53" fmla="*/ 206 h 260"/>
              <a:gd name="T54" fmla="*/ 244 w 260"/>
              <a:gd name="T55" fmla="*/ 190 h 260"/>
              <a:gd name="T56" fmla="*/ 251 w 260"/>
              <a:gd name="T57" fmla="*/ 171 h 260"/>
              <a:gd name="T58" fmla="*/ 257 w 260"/>
              <a:gd name="T59" fmla="*/ 152 h 260"/>
              <a:gd name="T60" fmla="*/ 260 w 260"/>
              <a:gd name="T61" fmla="*/ 130 h 260"/>
              <a:gd name="T62" fmla="*/ 257 w 260"/>
              <a:gd name="T63" fmla="*/ 111 h 260"/>
              <a:gd name="T64" fmla="*/ 251 w 260"/>
              <a:gd name="T65" fmla="*/ 89 h 260"/>
              <a:gd name="T66" fmla="*/ 244 w 260"/>
              <a:gd name="T67" fmla="*/ 73 h 260"/>
              <a:gd name="T68" fmla="*/ 235 w 260"/>
              <a:gd name="T69" fmla="*/ 54 h 260"/>
              <a:gd name="T70" fmla="*/ 222 w 260"/>
              <a:gd name="T71" fmla="*/ 41 h 260"/>
              <a:gd name="T72" fmla="*/ 206 w 260"/>
              <a:gd name="T73" fmla="*/ 29 h 260"/>
              <a:gd name="T74" fmla="*/ 191 w 260"/>
              <a:gd name="T75" fmla="*/ 16 h 260"/>
              <a:gd name="T76" fmla="*/ 172 w 260"/>
              <a:gd name="T77" fmla="*/ 10 h 260"/>
              <a:gd name="T78" fmla="*/ 153 w 260"/>
              <a:gd name="T79" fmla="*/ 3 h 260"/>
              <a:gd name="T80" fmla="*/ 130 w 260"/>
              <a:gd name="T81" fmla="*/ 3 h 260"/>
              <a:gd name="T82" fmla="*/ 130 w 260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0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9"/>
                </a:lnTo>
                <a:lnTo>
                  <a:pt x="38" y="41"/>
                </a:lnTo>
                <a:lnTo>
                  <a:pt x="26" y="54"/>
                </a:lnTo>
                <a:lnTo>
                  <a:pt x="16" y="73"/>
                </a:lnTo>
                <a:lnTo>
                  <a:pt x="10" y="89"/>
                </a:lnTo>
                <a:lnTo>
                  <a:pt x="3" y="111"/>
                </a:lnTo>
                <a:lnTo>
                  <a:pt x="0" y="130"/>
                </a:lnTo>
                <a:lnTo>
                  <a:pt x="3" y="152"/>
                </a:lnTo>
                <a:lnTo>
                  <a:pt x="10" y="171"/>
                </a:lnTo>
                <a:lnTo>
                  <a:pt x="16" y="190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53" y="257"/>
                </a:lnTo>
                <a:lnTo>
                  <a:pt x="172" y="254"/>
                </a:lnTo>
                <a:lnTo>
                  <a:pt x="191" y="244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0"/>
                </a:lnTo>
                <a:lnTo>
                  <a:pt x="251" y="171"/>
                </a:lnTo>
                <a:lnTo>
                  <a:pt x="257" y="152"/>
                </a:lnTo>
                <a:lnTo>
                  <a:pt x="260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41"/>
                </a:lnTo>
                <a:lnTo>
                  <a:pt x="206" y="29"/>
                </a:lnTo>
                <a:lnTo>
                  <a:pt x="191" y="16"/>
                </a:lnTo>
                <a:lnTo>
                  <a:pt x="172" y="10"/>
                </a:lnTo>
                <a:lnTo>
                  <a:pt x="153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1" name="Freeform 23"/>
          <p:cNvSpPr>
            <a:spLocks/>
          </p:cNvSpPr>
          <p:nvPr/>
        </p:nvSpPr>
        <p:spPr bwMode="auto">
          <a:xfrm>
            <a:off x="5786439" y="4316414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2" name="Line 24"/>
          <p:cNvSpPr>
            <a:spLocks noChangeShapeType="1"/>
          </p:cNvSpPr>
          <p:nvPr/>
        </p:nvSpPr>
        <p:spPr bwMode="auto">
          <a:xfrm>
            <a:off x="7543800" y="2438401"/>
            <a:ext cx="1588" cy="715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3" name="Line 25"/>
          <p:cNvSpPr>
            <a:spLocks noChangeShapeType="1"/>
          </p:cNvSpPr>
          <p:nvPr/>
        </p:nvSpPr>
        <p:spPr bwMode="auto">
          <a:xfrm>
            <a:off x="6154738" y="3092450"/>
            <a:ext cx="4762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4" name="Line 26"/>
          <p:cNvSpPr>
            <a:spLocks noChangeShapeType="1"/>
          </p:cNvSpPr>
          <p:nvPr/>
        </p:nvSpPr>
        <p:spPr bwMode="auto">
          <a:xfrm>
            <a:off x="5807076" y="1998664"/>
            <a:ext cx="276225" cy="701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5" name="Line 27"/>
          <p:cNvSpPr>
            <a:spLocks noChangeShapeType="1"/>
          </p:cNvSpPr>
          <p:nvPr/>
        </p:nvSpPr>
        <p:spPr bwMode="auto">
          <a:xfrm flipV="1">
            <a:off x="6335714" y="2427289"/>
            <a:ext cx="6191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6" name="Line 28"/>
          <p:cNvSpPr>
            <a:spLocks noChangeShapeType="1"/>
          </p:cNvSpPr>
          <p:nvPr/>
        </p:nvSpPr>
        <p:spPr bwMode="auto">
          <a:xfrm>
            <a:off x="7543800" y="3581401"/>
            <a:ext cx="1588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7" name="Line 29"/>
          <p:cNvSpPr>
            <a:spLocks noChangeShapeType="1"/>
          </p:cNvSpPr>
          <p:nvPr/>
        </p:nvSpPr>
        <p:spPr bwMode="auto">
          <a:xfrm>
            <a:off x="7745414" y="3359150"/>
            <a:ext cx="579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8" name="Line 30"/>
          <p:cNvSpPr>
            <a:spLocks noChangeShapeType="1"/>
          </p:cNvSpPr>
          <p:nvPr/>
        </p:nvSpPr>
        <p:spPr bwMode="auto">
          <a:xfrm flipH="1">
            <a:off x="6173788" y="3949701"/>
            <a:ext cx="781050" cy="487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9" name="Line 31"/>
          <p:cNvSpPr>
            <a:spLocks noChangeShapeType="1"/>
          </p:cNvSpPr>
          <p:nvPr/>
        </p:nvSpPr>
        <p:spPr bwMode="auto">
          <a:xfrm>
            <a:off x="6164264" y="4624389"/>
            <a:ext cx="700087" cy="528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0" name="Line 32"/>
          <p:cNvSpPr>
            <a:spLocks noChangeShapeType="1"/>
          </p:cNvSpPr>
          <p:nvPr/>
        </p:nvSpPr>
        <p:spPr bwMode="auto">
          <a:xfrm flipV="1">
            <a:off x="5988050" y="3460751"/>
            <a:ext cx="1588" cy="855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1" name="Line 33"/>
          <p:cNvSpPr>
            <a:spLocks noChangeShapeType="1"/>
          </p:cNvSpPr>
          <p:nvPr/>
        </p:nvSpPr>
        <p:spPr bwMode="auto">
          <a:xfrm flipH="1" flipV="1">
            <a:off x="5141913" y="3943350"/>
            <a:ext cx="67945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2" name="Line 34"/>
          <p:cNvSpPr>
            <a:spLocks noChangeShapeType="1"/>
          </p:cNvSpPr>
          <p:nvPr/>
        </p:nvSpPr>
        <p:spPr bwMode="auto">
          <a:xfrm flipH="1">
            <a:off x="5162550" y="4659314"/>
            <a:ext cx="679450" cy="479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3" name="Line 35"/>
          <p:cNvSpPr>
            <a:spLocks noChangeShapeType="1"/>
          </p:cNvSpPr>
          <p:nvPr/>
        </p:nvSpPr>
        <p:spPr bwMode="auto">
          <a:xfrm>
            <a:off x="5029200" y="5181600"/>
            <a:ext cx="0" cy="2286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4" name="Line 36"/>
          <p:cNvSpPr>
            <a:spLocks noChangeShapeType="1"/>
          </p:cNvSpPr>
          <p:nvPr/>
        </p:nvSpPr>
        <p:spPr bwMode="auto">
          <a:xfrm>
            <a:off x="5026026" y="5827714"/>
            <a:ext cx="4763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5" name="Line 37"/>
          <p:cNvSpPr>
            <a:spLocks noChangeShapeType="1"/>
          </p:cNvSpPr>
          <p:nvPr/>
        </p:nvSpPr>
        <p:spPr bwMode="auto">
          <a:xfrm>
            <a:off x="7015164" y="5168900"/>
            <a:ext cx="1587" cy="331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6" name="Line 38"/>
          <p:cNvSpPr>
            <a:spLocks noChangeShapeType="1"/>
          </p:cNvSpPr>
          <p:nvPr/>
        </p:nvSpPr>
        <p:spPr bwMode="auto">
          <a:xfrm>
            <a:off x="7015164" y="5913438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7" name="Freeform 39"/>
          <p:cNvSpPr>
            <a:spLocks/>
          </p:cNvSpPr>
          <p:nvPr/>
        </p:nvSpPr>
        <p:spPr bwMode="auto">
          <a:xfrm>
            <a:off x="4276725" y="3248026"/>
            <a:ext cx="407988" cy="409575"/>
          </a:xfrm>
          <a:custGeom>
            <a:avLst/>
            <a:gdLst>
              <a:gd name="T0" fmla="*/ 127 w 257"/>
              <a:gd name="T1" fmla="*/ 0 h 258"/>
              <a:gd name="T2" fmla="*/ 108 w 257"/>
              <a:gd name="T3" fmla="*/ 4 h 258"/>
              <a:gd name="T4" fmla="*/ 89 w 257"/>
              <a:gd name="T5" fmla="*/ 7 h 258"/>
              <a:gd name="T6" fmla="*/ 69 w 257"/>
              <a:gd name="T7" fmla="*/ 16 h 258"/>
              <a:gd name="T8" fmla="*/ 50 w 257"/>
              <a:gd name="T9" fmla="*/ 26 h 258"/>
              <a:gd name="T10" fmla="*/ 38 w 257"/>
              <a:gd name="T11" fmla="*/ 39 h 258"/>
              <a:gd name="T12" fmla="*/ 25 w 257"/>
              <a:gd name="T13" fmla="*/ 54 h 258"/>
              <a:gd name="T14" fmla="*/ 12 w 257"/>
              <a:gd name="T15" fmla="*/ 70 h 258"/>
              <a:gd name="T16" fmla="*/ 6 w 257"/>
              <a:gd name="T17" fmla="*/ 89 h 258"/>
              <a:gd name="T18" fmla="*/ 0 w 257"/>
              <a:gd name="T19" fmla="*/ 108 h 258"/>
              <a:gd name="T20" fmla="*/ 0 w 257"/>
              <a:gd name="T21" fmla="*/ 131 h 258"/>
              <a:gd name="T22" fmla="*/ 0 w 257"/>
              <a:gd name="T23" fmla="*/ 150 h 258"/>
              <a:gd name="T24" fmla="*/ 6 w 257"/>
              <a:gd name="T25" fmla="*/ 172 h 258"/>
              <a:gd name="T26" fmla="*/ 12 w 257"/>
              <a:gd name="T27" fmla="*/ 188 h 258"/>
              <a:gd name="T28" fmla="*/ 25 w 257"/>
              <a:gd name="T29" fmla="*/ 207 h 258"/>
              <a:gd name="T30" fmla="*/ 38 w 257"/>
              <a:gd name="T31" fmla="*/ 219 h 258"/>
              <a:gd name="T32" fmla="*/ 50 w 257"/>
              <a:gd name="T33" fmla="*/ 235 h 258"/>
              <a:gd name="T34" fmla="*/ 69 w 257"/>
              <a:gd name="T35" fmla="*/ 245 h 258"/>
              <a:gd name="T36" fmla="*/ 89 w 257"/>
              <a:gd name="T37" fmla="*/ 251 h 258"/>
              <a:gd name="T38" fmla="*/ 108 w 257"/>
              <a:gd name="T39" fmla="*/ 258 h 258"/>
              <a:gd name="T40" fmla="*/ 127 w 257"/>
              <a:gd name="T41" fmla="*/ 258 h 258"/>
              <a:gd name="T42" fmla="*/ 149 w 257"/>
              <a:gd name="T43" fmla="*/ 258 h 258"/>
              <a:gd name="T44" fmla="*/ 168 w 257"/>
              <a:gd name="T45" fmla="*/ 251 h 258"/>
              <a:gd name="T46" fmla="*/ 187 w 257"/>
              <a:gd name="T47" fmla="*/ 245 h 258"/>
              <a:gd name="T48" fmla="*/ 203 w 257"/>
              <a:gd name="T49" fmla="*/ 235 h 258"/>
              <a:gd name="T50" fmla="*/ 219 w 257"/>
              <a:gd name="T51" fmla="*/ 219 h 258"/>
              <a:gd name="T52" fmla="*/ 231 w 257"/>
              <a:gd name="T53" fmla="*/ 207 h 258"/>
              <a:gd name="T54" fmla="*/ 241 w 257"/>
              <a:gd name="T55" fmla="*/ 188 h 258"/>
              <a:gd name="T56" fmla="*/ 250 w 257"/>
              <a:gd name="T57" fmla="*/ 172 h 258"/>
              <a:gd name="T58" fmla="*/ 253 w 257"/>
              <a:gd name="T59" fmla="*/ 150 h 258"/>
              <a:gd name="T60" fmla="*/ 257 w 257"/>
              <a:gd name="T61" fmla="*/ 131 h 258"/>
              <a:gd name="T62" fmla="*/ 253 w 257"/>
              <a:gd name="T63" fmla="*/ 108 h 258"/>
              <a:gd name="T64" fmla="*/ 250 w 257"/>
              <a:gd name="T65" fmla="*/ 89 h 258"/>
              <a:gd name="T66" fmla="*/ 241 w 257"/>
              <a:gd name="T67" fmla="*/ 70 h 258"/>
              <a:gd name="T68" fmla="*/ 231 w 257"/>
              <a:gd name="T69" fmla="*/ 54 h 258"/>
              <a:gd name="T70" fmla="*/ 219 w 257"/>
              <a:gd name="T71" fmla="*/ 39 h 258"/>
              <a:gd name="T72" fmla="*/ 203 w 257"/>
              <a:gd name="T73" fmla="*/ 26 h 258"/>
              <a:gd name="T74" fmla="*/ 187 w 257"/>
              <a:gd name="T75" fmla="*/ 16 h 258"/>
              <a:gd name="T76" fmla="*/ 168 w 257"/>
              <a:gd name="T77" fmla="*/ 7 h 258"/>
              <a:gd name="T78" fmla="*/ 149 w 257"/>
              <a:gd name="T79" fmla="*/ 4 h 258"/>
              <a:gd name="T80" fmla="*/ 127 w 257"/>
              <a:gd name="T81" fmla="*/ 0 h 258"/>
              <a:gd name="T82" fmla="*/ 127 w 257"/>
              <a:gd name="T8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8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69" y="16"/>
                </a:lnTo>
                <a:lnTo>
                  <a:pt x="50" y="26"/>
                </a:lnTo>
                <a:lnTo>
                  <a:pt x="38" y="39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1"/>
                </a:lnTo>
                <a:lnTo>
                  <a:pt x="0" y="150"/>
                </a:lnTo>
                <a:lnTo>
                  <a:pt x="6" y="172"/>
                </a:lnTo>
                <a:lnTo>
                  <a:pt x="12" y="188"/>
                </a:lnTo>
                <a:lnTo>
                  <a:pt x="25" y="207"/>
                </a:lnTo>
                <a:lnTo>
                  <a:pt x="38" y="219"/>
                </a:lnTo>
                <a:lnTo>
                  <a:pt x="50" y="235"/>
                </a:lnTo>
                <a:lnTo>
                  <a:pt x="69" y="245"/>
                </a:lnTo>
                <a:lnTo>
                  <a:pt x="89" y="251"/>
                </a:lnTo>
                <a:lnTo>
                  <a:pt x="108" y="258"/>
                </a:lnTo>
                <a:lnTo>
                  <a:pt x="127" y="258"/>
                </a:lnTo>
                <a:lnTo>
                  <a:pt x="149" y="258"/>
                </a:lnTo>
                <a:lnTo>
                  <a:pt x="168" y="251"/>
                </a:lnTo>
                <a:lnTo>
                  <a:pt x="187" y="245"/>
                </a:lnTo>
                <a:lnTo>
                  <a:pt x="203" y="235"/>
                </a:lnTo>
                <a:lnTo>
                  <a:pt x="219" y="219"/>
                </a:lnTo>
                <a:lnTo>
                  <a:pt x="231" y="207"/>
                </a:lnTo>
                <a:lnTo>
                  <a:pt x="241" y="188"/>
                </a:lnTo>
                <a:lnTo>
                  <a:pt x="250" y="172"/>
                </a:lnTo>
                <a:lnTo>
                  <a:pt x="253" y="150"/>
                </a:lnTo>
                <a:lnTo>
                  <a:pt x="257" y="131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9" y="39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4"/>
                </a:lnTo>
                <a:lnTo>
                  <a:pt x="127" y="0"/>
                </a:lnTo>
                <a:lnTo>
                  <a:pt x="12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8" name="Freeform 40"/>
          <p:cNvSpPr>
            <a:spLocks/>
          </p:cNvSpPr>
          <p:nvPr/>
        </p:nvSpPr>
        <p:spPr bwMode="auto">
          <a:xfrm>
            <a:off x="4759325" y="2281238"/>
            <a:ext cx="407988" cy="412750"/>
          </a:xfrm>
          <a:custGeom>
            <a:avLst/>
            <a:gdLst>
              <a:gd name="T0" fmla="*/ 130 w 257"/>
              <a:gd name="T1" fmla="*/ 0 h 260"/>
              <a:gd name="T2" fmla="*/ 108 w 257"/>
              <a:gd name="T3" fmla="*/ 3 h 260"/>
              <a:gd name="T4" fmla="*/ 89 w 257"/>
              <a:gd name="T5" fmla="*/ 10 h 260"/>
              <a:gd name="T6" fmla="*/ 70 w 257"/>
              <a:gd name="T7" fmla="*/ 16 h 260"/>
              <a:gd name="T8" fmla="*/ 54 w 257"/>
              <a:gd name="T9" fmla="*/ 26 h 260"/>
              <a:gd name="T10" fmla="*/ 38 w 257"/>
              <a:gd name="T11" fmla="*/ 38 h 260"/>
              <a:gd name="T12" fmla="*/ 26 w 257"/>
              <a:gd name="T13" fmla="*/ 54 h 260"/>
              <a:gd name="T14" fmla="*/ 16 w 257"/>
              <a:gd name="T15" fmla="*/ 73 h 260"/>
              <a:gd name="T16" fmla="*/ 7 w 257"/>
              <a:gd name="T17" fmla="*/ 89 h 260"/>
              <a:gd name="T18" fmla="*/ 3 w 257"/>
              <a:gd name="T19" fmla="*/ 111 h 260"/>
              <a:gd name="T20" fmla="*/ 0 w 257"/>
              <a:gd name="T21" fmla="*/ 130 h 260"/>
              <a:gd name="T22" fmla="*/ 3 w 257"/>
              <a:gd name="T23" fmla="*/ 153 h 260"/>
              <a:gd name="T24" fmla="*/ 7 w 257"/>
              <a:gd name="T25" fmla="*/ 172 h 260"/>
              <a:gd name="T26" fmla="*/ 16 w 257"/>
              <a:gd name="T27" fmla="*/ 191 h 260"/>
              <a:gd name="T28" fmla="*/ 26 w 257"/>
              <a:gd name="T29" fmla="*/ 206 h 260"/>
              <a:gd name="T30" fmla="*/ 38 w 257"/>
              <a:gd name="T31" fmla="*/ 222 h 260"/>
              <a:gd name="T32" fmla="*/ 54 w 257"/>
              <a:gd name="T33" fmla="*/ 235 h 260"/>
              <a:gd name="T34" fmla="*/ 70 w 257"/>
              <a:gd name="T35" fmla="*/ 245 h 260"/>
              <a:gd name="T36" fmla="*/ 89 w 257"/>
              <a:gd name="T37" fmla="*/ 254 h 260"/>
              <a:gd name="T38" fmla="*/ 108 w 257"/>
              <a:gd name="T39" fmla="*/ 257 h 260"/>
              <a:gd name="T40" fmla="*/ 130 w 257"/>
              <a:gd name="T41" fmla="*/ 260 h 260"/>
              <a:gd name="T42" fmla="*/ 149 w 257"/>
              <a:gd name="T43" fmla="*/ 257 h 260"/>
              <a:gd name="T44" fmla="*/ 171 w 257"/>
              <a:gd name="T45" fmla="*/ 254 h 260"/>
              <a:gd name="T46" fmla="*/ 190 w 257"/>
              <a:gd name="T47" fmla="*/ 245 h 260"/>
              <a:gd name="T48" fmla="*/ 206 w 257"/>
              <a:gd name="T49" fmla="*/ 235 h 260"/>
              <a:gd name="T50" fmla="*/ 222 w 257"/>
              <a:gd name="T51" fmla="*/ 222 h 260"/>
              <a:gd name="T52" fmla="*/ 235 w 257"/>
              <a:gd name="T53" fmla="*/ 206 h 260"/>
              <a:gd name="T54" fmla="*/ 244 w 257"/>
              <a:gd name="T55" fmla="*/ 191 h 260"/>
              <a:gd name="T56" fmla="*/ 251 w 257"/>
              <a:gd name="T57" fmla="*/ 172 h 260"/>
              <a:gd name="T58" fmla="*/ 257 w 257"/>
              <a:gd name="T59" fmla="*/ 153 h 260"/>
              <a:gd name="T60" fmla="*/ 257 w 257"/>
              <a:gd name="T61" fmla="*/ 130 h 260"/>
              <a:gd name="T62" fmla="*/ 257 w 257"/>
              <a:gd name="T63" fmla="*/ 111 h 260"/>
              <a:gd name="T64" fmla="*/ 251 w 257"/>
              <a:gd name="T65" fmla="*/ 89 h 260"/>
              <a:gd name="T66" fmla="*/ 244 w 257"/>
              <a:gd name="T67" fmla="*/ 73 h 260"/>
              <a:gd name="T68" fmla="*/ 235 w 257"/>
              <a:gd name="T69" fmla="*/ 54 h 260"/>
              <a:gd name="T70" fmla="*/ 222 w 257"/>
              <a:gd name="T71" fmla="*/ 38 h 260"/>
              <a:gd name="T72" fmla="*/ 206 w 257"/>
              <a:gd name="T73" fmla="*/ 26 h 260"/>
              <a:gd name="T74" fmla="*/ 190 w 257"/>
              <a:gd name="T75" fmla="*/ 16 h 260"/>
              <a:gd name="T76" fmla="*/ 171 w 257"/>
              <a:gd name="T77" fmla="*/ 10 h 260"/>
              <a:gd name="T78" fmla="*/ 149 w 257"/>
              <a:gd name="T79" fmla="*/ 3 h 260"/>
              <a:gd name="T80" fmla="*/ 130 w 257"/>
              <a:gd name="T81" fmla="*/ 3 h 260"/>
              <a:gd name="T82" fmla="*/ 130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3"/>
                </a:lnTo>
                <a:lnTo>
                  <a:pt x="7" y="89"/>
                </a:lnTo>
                <a:lnTo>
                  <a:pt x="3" y="111"/>
                </a:lnTo>
                <a:lnTo>
                  <a:pt x="0" y="130"/>
                </a:lnTo>
                <a:lnTo>
                  <a:pt x="3" y="153"/>
                </a:lnTo>
                <a:lnTo>
                  <a:pt x="7" y="172"/>
                </a:lnTo>
                <a:lnTo>
                  <a:pt x="16" y="191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5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49" y="257"/>
                </a:lnTo>
                <a:lnTo>
                  <a:pt x="171" y="254"/>
                </a:lnTo>
                <a:lnTo>
                  <a:pt x="190" y="245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1"/>
                </a:lnTo>
                <a:lnTo>
                  <a:pt x="251" y="172"/>
                </a:lnTo>
                <a:lnTo>
                  <a:pt x="257" y="153"/>
                </a:lnTo>
                <a:lnTo>
                  <a:pt x="257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90" y="16"/>
                </a:lnTo>
                <a:lnTo>
                  <a:pt x="171" y="10"/>
                </a:lnTo>
                <a:lnTo>
                  <a:pt x="149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9" name="Line 41"/>
          <p:cNvSpPr>
            <a:spLocks noChangeShapeType="1"/>
          </p:cNvSpPr>
          <p:nvPr/>
        </p:nvSpPr>
        <p:spPr bwMode="auto">
          <a:xfrm>
            <a:off x="4965700" y="1998664"/>
            <a:ext cx="1588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0" name="Line 42"/>
          <p:cNvSpPr>
            <a:spLocks noChangeShapeType="1"/>
          </p:cNvSpPr>
          <p:nvPr/>
        </p:nvSpPr>
        <p:spPr bwMode="auto">
          <a:xfrm>
            <a:off x="4965700" y="2689226"/>
            <a:ext cx="1588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1" name="Freeform 43"/>
          <p:cNvSpPr>
            <a:spLocks/>
          </p:cNvSpPr>
          <p:nvPr/>
        </p:nvSpPr>
        <p:spPr bwMode="auto">
          <a:xfrm>
            <a:off x="5957889" y="2679700"/>
            <a:ext cx="407987" cy="412750"/>
          </a:xfrm>
          <a:custGeom>
            <a:avLst/>
            <a:gdLst>
              <a:gd name="T0" fmla="*/ 127 w 257"/>
              <a:gd name="T1" fmla="*/ 0 h 260"/>
              <a:gd name="T2" fmla="*/ 108 w 257"/>
              <a:gd name="T3" fmla="*/ 3 h 260"/>
              <a:gd name="T4" fmla="*/ 89 w 257"/>
              <a:gd name="T5" fmla="*/ 9 h 260"/>
              <a:gd name="T6" fmla="*/ 70 w 257"/>
              <a:gd name="T7" fmla="*/ 16 h 260"/>
              <a:gd name="T8" fmla="*/ 51 w 257"/>
              <a:gd name="T9" fmla="*/ 28 h 260"/>
              <a:gd name="T10" fmla="*/ 38 w 257"/>
              <a:gd name="T11" fmla="*/ 41 h 260"/>
              <a:gd name="T12" fmla="*/ 25 w 257"/>
              <a:gd name="T13" fmla="*/ 54 h 260"/>
              <a:gd name="T14" fmla="*/ 13 w 257"/>
              <a:gd name="T15" fmla="*/ 73 h 260"/>
              <a:gd name="T16" fmla="*/ 6 w 257"/>
              <a:gd name="T17" fmla="*/ 89 h 260"/>
              <a:gd name="T18" fmla="*/ 0 w 257"/>
              <a:gd name="T19" fmla="*/ 111 h 260"/>
              <a:gd name="T20" fmla="*/ 0 w 257"/>
              <a:gd name="T21" fmla="*/ 130 h 260"/>
              <a:gd name="T22" fmla="*/ 0 w 257"/>
              <a:gd name="T23" fmla="*/ 152 h 260"/>
              <a:gd name="T24" fmla="*/ 6 w 257"/>
              <a:gd name="T25" fmla="*/ 171 h 260"/>
              <a:gd name="T26" fmla="*/ 13 w 257"/>
              <a:gd name="T27" fmla="*/ 190 h 260"/>
              <a:gd name="T28" fmla="*/ 25 w 257"/>
              <a:gd name="T29" fmla="*/ 206 h 260"/>
              <a:gd name="T30" fmla="*/ 38 w 257"/>
              <a:gd name="T31" fmla="*/ 222 h 260"/>
              <a:gd name="T32" fmla="*/ 51 w 257"/>
              <a:gd name="T33" fmla="*/ 235 h 260"/>
              <a:gd name="T34" fmla="*/ 70 w 257"/>
              <a:gd name="T35" fmla="*/ 244 h 260"/>
              <a:gd name="T36" fmla="*/ 89 w 257"/>
              <a:gd name="T37" fmla="*/ 254 h 260"/>
              <a:gd name="T38" fmla="*/ 108 w 257"/>
              <a:gd name="T39" fmla="*/ 257 h 260"/>
              <a:gd name="T40" fmla="*/ 127 w 257"/>
              <a:gd name="T41" fmla="*/ 260 h 260"/>
              <a:gd name="T42" fmla="*/ 149 w 257"/>
              <a:gd name="T43" fmla="*/ 257 h 260"/>
              <a:gd name="T44" fmla="*/ 168 w 257"/>
              <a:gd name="T45" fmla="*/ 254 h 260"/>
              <a:gd name="T46" fmla="*/ 187 w 257"/>
              <a:gd name="T47" fmla="*/ 244 h 260"/>
              <a:gd name="T48" fmla="*/ 203 w 257"/>
              <a:gd name="T49" fmla="*/ 235 h 260"/>
              <a:gd name="T50" fmla="*/ 219 w 257"/>
              <a:gd name="T51" fmla="*/ 222 h 260"/>
              <a:gd name="T52" fmla="*/ 232 w 257"/>
              <a:gd name="T53" fmla="*/ 206 h 260"/>
              <a:gd name="T54" fmla="*/ 241 w 257"/>
              <a:gd name="T55" fmla="*/ 190 h 260"/>
              <a:gd name="T56" fmla="*/ 251 w 257"/>
              <a:gd name="T57" fmla="*/ 171 h 260"/>
              <a:gd name="T58" fmla="*/ 254 w 257"/>
              <a:gd name="T59" fmla="*/ 152 h 260"/>
              <a:gd name="T60" fmla="*/ 257 w 257"/>
              <a:gd name="T61" fmla="*/ 130 h 260"/>
              <a:gd name="T62" fmla="*/ 254 w 257"/>
              <a:gd name="T63" fmla="*/ 111 h 260"/>
              <a:gd name="T64" fmla="*/ 251 w 257"/>
              <a:gd name="T65" fmla="*/ 89 h 260"/>
              <a:gd name="T66" fmla="*/ 241 w 257"/>
              <a:gd name="T67" fmla="*/ 73 h 260"/>
              <a:gd name="T68" fmla="*/ 232 w 257"/>
              <a:gd name="T69" fmla="*/ 54 h 260"/>
              <a:gd name="T70" fmla="*/ 219 w 257"/>
              <a:gd name="T71" fmla="*/ 41 h 260"/>
              <a:gd name="T72" fmla="*/ 203 w 257"/>
              <a:gd name="T73" fmla="*/ 28 h 260"/>
              <a:gd name="T74" fmla="*/ 187 w 257"/>
              <a:gd name="T75" fmla="*/ 16 h 260"/>
              <a:gd name="T76" fmla="*/ 168 w 257"/>
              <a:gd name="T77" fmla="*/ 9 h 260"/>
              <a:gd name="T78" fmla="*/ 149 w 257"/>
              <a:gd name="T79" fmla="*/ 3 h 260"/>
              <a:gd name="T80" fmla="*/ 127 w 257"/>
              <a:gd name="T81" fmla="*/ 3 h 260"/>
              <a:gd name="T82" fmla="*/ 127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27" y="0"/>
                </a:moveTo>
                <a:lnTo>
                  <a:pt x="108" y="3"/>
                </a:lnTo>
                <a:lnTo>
                  <a:pt x="89" y="9"/>
                </a:lnTo>
                <a:lnTo>
                  <a:pt x="70" y="16"/>
                </a:lnTo>
                <a:lnTo>
                  <a:pt x="51" y="28"/>
                </a:lnTo>
                <a:lnTo>
                  <a:pt x="38" y="41"/>
                </a:lnTo>
                <a:lnTo>
                  <a:pt x="25" y="54"/>
                </a:lnTo>
                <a:lnTo>
                  <a:pt x="13" y="73"/>
                </a:lnTo>
                <a:lnTo>
                  <a:pt x="6" y="89"/>
                </a:lnTo>
                <a:lnTo>
                  <a:pt x="0" y="111"/>
                </a:lnTo>
                <a:lnTo>
                  <a:pt x="0" y="130"/>
                </a:lnTo>
                <a:lnTo>
                  <a:pt x="0" y="152"/>
                </a:lnTo>
                <a:lnTo>
                  <a:pt x="6" y="171"/>
                </a:lnTo>
                <a:lnTo>
                  <a:pt x="13" y="190"/>
                </a:lnTo>
                <a:lnTo>
                  <a:pt x="25" y="206"/>
                </a:lnTo>
                <a:lnTo>
                  <a:pt x="38" y="222"/>
                </a:lnTo>
                <a:lnTo>
                  <a:pt x="51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27" y="260"/>
                </a:lnTo>
                <a:lnTo>
                  <a:pt x="149" y="257"/>
                </a:lnTo>
                <a:lnTo>
                  <a:pt x="168" y="254"/>
                </a:lnTo>
                <a:lnTo>
                  <a:pt x="187" y="244"/>
                </a:lnTo>
                <a:lnTo>
                  <a:pt x="203" y="235"/>
                </a:lnTo>
                <a:lnTo>
                  <a:pt x="219" y="222"/>
                </a:lnTo>
                <a:lnTo>
                  <a:pt x="232" y="206"/>
                </a:lnTo>
                <a:lnTo>
                  <a:pt x="241" y="190"/>
                </a:lnTo>
                <a:lnTo>
                  <a:pt x="251" y="171"/>
                </a:lnTo>
                <a:lnTo>
                  <a:pt x="254" y="152"/>
                </a:lnTo>
                <a:lnTo>
                  <a:pt x="257" y="130"/>
                </a:lnTo>
                <a:lnTo>
                  <a:pt x="254" y="111"/>
                </a:lnTo>
                <a:lnTo>
                  <a:pt x="251" y="89"/>
                </a:lnTo>
                <a:lnTo>
                  <a:pt x="241" y="73"/>
                </a:lnTo>
                <a:lnTo>
                  <a:pt x="232" y="54"/>
                </a:lnTo>
                <a:lnTo>
                  <a:pt x="219" y="41"/>
                </a:lnTo>
                <a:lnTo>
                  <a:pt x="203" y="28"/>
                </a:lnTo>
                <a:lnTo>
                  <a:pt x="187" y="16"/>
                </a:lnTo>
                <a:lnTo>
                  <a:pt x="168" y="9"/>
                </a:lnTo>
                <a:lnTo>
                  <a:pt x="149" y="3"/>
                </a:lnTo>
                <a:lnTo>
                  <a:pt x="127" y="3"/>
                </a:lnTo>
                <a:lnTo>
                  <a:pt x="127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2" name="Freeform 44"/>
          <p:cNvSpPr>
            <a:spLocks/>
          </p:cNvSpPr>
          <p:nvPr/>
        </p:nvSpPr>
        <p:spPr bwMode="auto">
          <a:xfrm>
            <a:off x="7332664" y="3157539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4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6 w 257"/>
              <a:gd name="T15" fmla="*/ 70 h 257"/>
              <a:gd name="T16" fmla="*/ 6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50 h 257"/>
              <a:gd name="T24" fmla="*/ 6 w 257"/>
              <a:gd name="T25" fmla="*/ 169 h 257"/>
              <a:gd name="T26" fmla="*/ 16 w 257"/>
              <a:gd name="T27" fmla="*/ 188 h 257"/>
              <a:gd name="T28" fmla="*/ 25 w 257"/>
              <a:gd name="T29" fmla="*/ 203 h 257"/>
              <a:gd name="T30" fmla="*/ 38 w 257"/>
              <a:gd name="T31" fmla="*/ 219 h 257"/>
              <a:gd name="T32" fmla="*/ 54 w 257"/>
              <a:gd name="T33" fmla="*/ 232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1 w 257"/>
              <a:gd name="T45" fmla="*/ 251 h 257"/>
              <a:gd name="T46" fmla="*/ 187 w 257"/>
              <a:gd name="T47" fmla="*/ 245 h 257"/>
              <a:gd name="T48" fmla="*/ 206 w 257"/>
              <a:gd name="T49" fmla="*/ 232 h 257"/>
              <a:gd name="T50" fmla="*/ 222 w 257"/>
              <a:gd name="T51" fmla="*/ 219 h 257"/>
              <a:gd name="T52" fmla="*/ 235 w 257"/>
              <a:gd name="T53" fmla="*/ 203 h 257"/>
              <a:gd name="T54" fmla="*/ 244 w 257"/>
              <a:gd name="T55" fmla="*/ 188 h 257"/>
              <a:gd name="T56" fmla="*/ 251 w 257"/>
              <a:gd name="T57" fmla="*/ 169 h 257"/>
              <a:gd name="T58" fmla="*/ 257 w 257"/>
              <a:gd name="T59" fmla="*/ 150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22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1 w 257"/>
              <a:gd name="T77" fmla="*/ 7 h 257"/>
              <a:gd name="T78" fmla="*/ 149 w 257"/>
              <a:gd name="T79" fmla="*/ 4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5" y="54"/>
                </a:lnTo>
                <a:lnTo>
                  <a:pt x="16" y="70"/>
                </a:lnTo>
                <a:lnTo>
                  <a:pt x="6" y="89"/>
                </a:lnTo>
                <a:lnTo>
                  <a:pt x="3" y="108"/>
                </a:lnTo>
                <a:lnTo>
                  <a:pt x="0" y="130"/>
                </a:lnTo>
                <a:lnTo>
                  <a:pt x="3" y="150"/>
                </a:lnTo>
                <a:lnTo>
                  <a:pt x="6" y="169"/>
                </a:lnTo>
                <a:lnTo>
                  <a:pt x="16" y="188"/>
                </a:lnTo>
                <a:lnTo>
                  <a:pt x="25" y="203"/>
                </a:lnTo>
                <a:lnTo>
                  <a:pt x="38" y="219"/>
                </a:lnTo>
                <a:lnTo>
                  <a:pt x="54" y="232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1" y="251"/>
                </a:lnTo>
                <a:lnTo>
                  <a:pt x="187" y="245"/>
                </a:lnTo>
                <a:lnTo>
                  <a:pt x="206" y="232"/>
                </a:lnTo>
                <a:lnTo>
                  <a:pt x="222" y="219"/>
                </a:lnTo>
                <a:lnTo>
                  <a:pt x="235" y="203"/>
                </a:lnTo>
                <a:lnTo>
                  <a:pt x="244" y="188"/>
                </a:lnTo>
                <a:lnTo>
                  <a:pt x="251" y="169"/>
                </a:lnTo>
                <a:lnTo>
                  <a:pt x="257" y="150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87" y="16"/>
                </a:lnTo>
                <a:lnTo>
                  <a:pt x="171" y="7"/>
                </a:lnTo>
                <a:lnTo>
                  <a:pt x="149" y="4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3" name="Rectangle 45"/>
          <p:cNvSpPr>
            <a:spLocks noChangeArrowheads="1"/>
          </p:cNvSpPr>
          <p:nvPr/>
        </p:nvSpPr>
        <p:spPr bwMode="auto">
          <a:xfrm>
            <a:off x="4508500" y="58737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/>
          </a:p>
        </p:txBody>
      </p:sp>
      <p:sp>
        <p:nvSpPr>
          <p:cNvPr id="217134" name="Line 46"/>
          <p:cNvSpPr>
            <a:spLocks noChangeShapeType="1"/>
          </p:cNvSpPr>
          <p:nvPr/>
        </p:nvSpPr>
        <p:spPr bwMode="auto">
          <a:xfrm>
            <a:off x="4478339" y="2976563"/>
            <a:ext cx="1587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5" name="Line 47"/>
          <p:cNvSpPr>
            <a:spLocks noChangeShapeType="1"/>
          </p:cNvSpPr>
          <p:nvPr/>
        </p:nvSpPr>
        <p:spPr bwMode="auto">
          <a:xfrm>
            <a:off x="4478339" y="3651250"/>
            <a:ext cx="158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6" name="Line 48"/>
          <p:cNvSpPr>
            <a:spLocks noChangeShapeType="1"/>
          </p:cNvSpPr>
          <p:nvPr/>
        </p:nvSpPr>
        <p:spPr bwMode="auto">
          <a:xfrm>
            <a:off x="7239000" y="5715001"/>
            <a:ext cx="604838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7" name="Line 49"/>
          <p:cNvSpPr>
            <a:spLocks noChangeShapeType="1"/>
          </p:cNvSpPr>
          <p:nvPr/>
        </p:nvSpPr>
        <p:spPr bwMode="auto">
          <a:xfrm>
            <a:off x="6657976" y="2427288"/>
            <a:ext cx="1692275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8" name="Line 50"/>
          <p:cNvSpPr>
            <a:spLocks noChangeShapeType="1"/>
          </p:cNvSpPr>
          <p:nvPr/>
        </p:nvSpPr>
        <p:spPr bwMode="auto">
          <a:xfrm>
            <a:off x="8334375" y="2724150"/>
            <a:ext cx="1588" cy="8572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9" name="Line 51"/>
          <p:cNvSpPr>
            <a:spLocks noChangeShapeType="1"/>
          </p:cNvSpPr>
          <p:nvPr/>
        </p:nvSpPr>
        <p:spPr bwMode="auto">
          <a:xfrm>
            <a:off x="6611938" y="3949701"/>
            <a:ext cx="1465262" cy="4763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40" name="Line 52"/>
          <p:cNvSpPr>
            <a:spLocks noChangeShapeType="1"/>
          </p:cNvSpPr>
          <p:nvPr/>
        </p:nvSpPr>
        <p:spPr bwMode="auto">
          <a:xfrm>
            <a:off x="6611938" y="5157789"/>
            <a:ext cx="1465262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41" name="Line 53"/>
          <p:cNvSpPr>
            <a:spLocks noChangeShapeType="1"/>
          </p:cNvSpPr>
          <p:nvPr/>
        </p:nvSpPr>
        <p:spPr bwMode="auto">
          <a:xfrm>
            <a:off x="3929063" y="3938588"/>
            <a:ext cx="1490662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42" name="Line 54"/>
          <p:cNvSpPr>
            <a:spLocks noChangeShapeType="1"/>
          </p:cNvSpPr>
          <p:nvPr/>
        </p:nvSpPr>
        <p:spPr bwMode="auto">
          <a:xfrm>
            <a:off x="3938589" y="5143500"/>
            <a:ext cx="1481137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43" name="Line 55"/>
          <p:cNvSpPr>
            <a:spLocks noChangeShapeType="1"/>
          </p:cNvSpPr>
          <p:nvPr/>
        </p:nvSpPr>
        <p:spPr bwMode="auto">
          <a:xfrm>
            <a:off x="4457701" y="6110289"/>
            <a:ext cx="2849563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44" name="Line 56"/>
          <p:cNvSpPr>
            <a:spLocks noChangeShapeType="1"/>
          </p:cNvSpPr>
          <p:nvPr/>
        </p:nvSpPr>
        <p:spPr bwMode="auto">
          <a:xfrm>
            <a:off x="7835900" y="5526088"/>
            <a:ext cx="1588" cy="8302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45" name="Line 57"/>
          <p:cNvSpPr>
            <a:spLocks noChangeShapeType="1"/>
          </p:cNvSpPr>
          <p:nvPr/>
        </p:nvSpPr>
        <p:spPr bwMode="auto">
          <a:xfrm>
            <a:off x="4457701" y="1993900"/>
            <a:ext cx="20939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46" name="Line 58"/>
          <p:cNvSpPr>
            <a:spLocks noChangeShapeType="1"/>
          </p:cNvSpPr>
          <p:nvPr/>
        </p:nvSpPr>
        <p:spPr bwMode="auto">
          <a:xfrm>
            <a:off x="3597276" y="2971800"/>
            <a:ext cx="18780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47" name="Line 59"/>
          <p:cNvSpPr>
            <a:spLocks noChangeShapeType="1"/>
          </p:cNvSpPr>
          <p:nvPr/>
        </p:nvSpPr>
        <p:spPr bwMode="auto">
          <a:xfrm>
            <a:off x="5514975" y="3449638"/>
            <a:ext cx="1333500" cy="63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1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stp</a:t>
            </a:r>
            <a:r>
              <a:rPr lang="en-US" altLang="en-US" dirty="0"/>
              <a:t>: EXAMPLE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48D2-6BA4-4C44-821F-FB5EA311E08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4508500" y="175260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3651251" y="273050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C</a:t>
            </a:r>
            <a:endParaRPr lang="en-US" altLang="en-US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3959225" y="370205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en-US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5565776" y="3214689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D</a:t>
            </a:r>
            <a:endParaRPr lang="en-US" altLang="en-US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4386263" y="334962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6069013" y="2781301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8218488" y="2185989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en-US"/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7453313" y="324961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B7</a:t>
            </a:r>
            <a:endParaRPr lang="en-US" altLang="en-US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8399463" y="3319464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K</a:t>
            </a:r>
            <a:endParaRPr lang="en-US" altLang="en-US"/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7921625" y="3717925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F</a:t>
            </a:r>
            <a:endParaRPr lang="en-US" altLang="en-US"/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7900988" y="4911726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</a:t>
            </a:r>
            <a:endParaRPr lang="en-US" altLang="en-US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6924676" y="5602289"/>
            <a:ext cx="2016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7896225" y="6130925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J</a:t>
            </a:r>
            <a:endParaRPr lang="en-US" altLang="en-US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5907088" y="441801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3963988" y="4897439"/>
            <a:ext cx="1298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G</a:t>
            </a:r>
            <a:endParaRPr lang="en-US" altLang="en-US"/>
          </a:p>
        </p:txBody>
      </p:sp>
      <p:sp>
        <p:nvSpPr>
          <p:cNvPr id="218131" name="Freeform 19"/>
          <p:cNvSpPr>
            <a:spLocks/>
          </p:cNvSpPr>
          <p:nvPr/>
        </p:nvSpPr>
        <p:spPr bwMode="auto">
          <a:xfrm>
            <a:off x="6813550" y="5500688"/>
            <a:ext cx="412750" cy="412750"/>
          </a:xfrm>
          <a:custGeom>
            <a:avLst/>
            <a:gdLst>
              <a:gd name="T0" fmla="*/ 130 w 260"/>
              <a:gd name="T1" fmla="*/ 0 h 260"/>
              <a:gd name="T2" fmla="*/ 108 w 260"/>
              <a:gd name="T3" fmla="*/ 3 h 260"/>
              <a:gd name="T4" fmla="*/ 89 w 260"/>
              <a:gd name="T5" fmla="*/ 10 h 260"/>
              <a:gd name="T6" fmla="*/ 70 w 260"/>
              <a:gd name="T7" fmla="*/ 16 h 260"/>
              <a:gd name="T8" fmla="*/ 54 w 260"/>
              <a:gd name="T9" fmla="*/ 29 h 260"/>
              <a:gd name="T10" fmla="*/ 38 w 260"/>
              <a:gd name="T11" fmla="*/ 41 h 260"/>
              <a:gd name="T12" fmla="*/ 26 w 260"/>
              <a:gd name="T13" fmla="*/ 54 h 260"/>
              <a:gd name="T14" fmla="*/ 16 w 260"/>
              <a:gd name="T15" fmla="*/ 73 h 260"/>
              <a:gd name="T16" fmla="*/ 10 w 260"/>
              <a:gd name="T17" fmla="*/ 89 h 260"/>
              <a:gd name="T18" fmla="*/ 3 w 260"/>
              <a:gd name="T19" fmla="*/ 111 h 260"/>
              <a:gd name="T20" fmla="*/ 0 w 260"/>
              <a:gd name="T21" fmla="*/ 130 h 260"/>
              <a:gd name="T22" fmla="*/ 3 w 260"/>
              <a:gd name="T23" fmla="*/ 152 h 260"/>
              <a:gd name="T24" fmla="*/ 10 w 260"/>
              <a:gd name="T25" fmla="*/ 171 h 260"/>
              <a:gd name="T26" fmla="*/ 16 w 260"/>
              <a:gd name="T27" fmla="*/ 190 h 260"/>
              <a:gd name="T28" fmla="*/ 26 w 260"/>
              <a:gd name="T29" fmla="*/ 206 h 260"/>
              <a:gd name="T30" fmla="*/ 38 w 260"/>
              <a:gd name="T31" fmla="*/ 222 h 260"/>
              <a:gd name="T32" fmla="*/ 54 w 260"/>
              <a:gd name="T33" fmla="*/ 235 h 260"/>
              <a:gd name="T34" fmla="*/ 70 w 260"/>
              <a:gd name="T35" fmla="*/ 244 h 260"/>
              <a:gd name="T36" fmla="*/ 89 w 260"/>
              <a:gd name="T37" fmla="*/ 254 h 260"/>
              <a:gd name="T38" fmla="*/ 108 w 260"/>
              <a:gd name="T39" fmla="*/ 257 h 260"/>
              <a:gd name="T40" fmla="*/ 130 w 260"/>
              <a:gd name="T41" fmla="*/ 260 h 260"/>
              <a:gd name="T42" fmla="*/ 153 w 260"/>
              <a:gd name="T43" fmla="*/ 257 h 260"/>
              <a:gd name="T44" fmla="*/ 172 w 260"/>
              <a:gd name="T45" fmla="*/ 254 h 260"/>
              <a:gd name="T46" fmla="*/ 191 w 260"/>
              <a:gd name="T47" fmla="*/ 244 h 260"/>
              <a:gd name="T48" fmla="*/ 206 w 260"/>
              <a:gd name="T49" fmla="*/ 235 h 260"/>
              <a:gd name="T50" fmla="*/ 222 w 260"/>
              <a:gd name="T51" fmla="*/ 222 h 260"/>
              <a:gd name="T52" fmla="*/ 235 w 260"/>
              <a:gd name="T53" fmla="*/ 206 h 260"/>
              <a:gd name="T54" fmla="*/ 244 w 260"/>
              <a:gd name="T55" fmla="*/ 190 h 260"/>
              <a:gd name="T56" fmla="*/ 251 w 260"/>
              <a:gd name="T57" fmla="*/ 171 h 260"/>
              <a:gd name="T58" fmla="*/ 257 w 260"/>
              <a:gd name="T59" fmla="*/ 152 h 260"/>
              <a:gd name="T60" fmla="*/ 260 w 260"/>
              <a:gd name="T61" fmla="*/ 130 h 260"/>
              <a:gd name="T62" fmla="*/ 257 w 260"/>
              <a:gd name="T63" fmla="*/ 111 h 260"/>
              <a:gd name="T64" fmla="*/ 251 w 260"/>
              <a:gd name="T65" fmla="*/ 89 h 260"/>
              <a:gd name="T66" fmla="*/ 244 w 260"/>
              <a:gd name="T67" fmla="*/ 73 h 260"/>
              <a:gd name="T68" fmla="*/ 235 w 260"/>
              <a:gd name="T69" fmla="*/ 54 h 260"/>
              <a:gd name="T70" fmla="*/ 222 w 260"/>
              <a:gd name="T71" fmla="*/ 41 h 260"/>
              <a:gd name="T72" fmla="*/ 206 w 260"/>
              <a:gd name="T73" fmla="*/ 29 h 260"/>
              <a:gd name="T74" fmla="*/ 191 w 260"/>
              <a:gd name="T75" fmla="*/ 16 h 260"/>
              <a:gd name="T76" fmla="*/ 172 w 260"/>
              <a:gd name="T77" fmla="*/ 10 h 260"/>
              <a:gd name="T78" fmla="*/ 153 w 260"/>
              <a:gd name="T79" fmla="*/ 3 h 260"/>
              <a:gd name="T80" fmla="*/ 130 w 260"/>
              <a:gd name="T81" fmla="*/ 3 h 260"/>
              <a:gd name="T82" fmla="*/ 130 w 260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0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9"/>
                </a:lnTo>
                <a:lnTo>
                  <a:pt x="38" y="41"/>
                </a:lnTo>
                <a:lnTo>
                  <a:pt x="26" y="54"/>
                </a:lnTo>
                <a:lnTo>
                  <a:pt x="16" y="73"/>
                </a:lnTo>
                <a:lnTo>
                  <a:pt x="10" y="89"/>
                </a:lnTo>
                <a:lnTo>
                  <a:pt x="3" y="111"/>
                </a:lnTo>
                <a:lnTo>
                  <a:pt x="0" y="130"/>
                </a:lnTo>
                <a:lnTo>
                  <a:pt x="3" y="152"/>
                </a:lnTo>
                <a:lnTo>
                  <a:pt x="10" y="171"/>
                </a:lnTo>
                <a:lnTo>
                  <a:pt x="16" y="190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53" y="257"/>
                </a:lnTo>
                <a:lnTo>
                  <a:pt x="172" y="254"/>
                </a:lnTo>
                <a:lnTo>
                  <a:pt x="191" y="244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0"/>
                </a:lnTo>
                <a:lnTo>
                  <a:pt x="251" y="171"/>
                </a:lnTo>
                <a:lnTo>
                  <a:pt x="257" y="152"/>
                </a:lnTo>
                <a:lnTo>
                  <a:pt x="260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41"/>
                </a:lnTo>
                <a:lnTo>
                  <a:pt x="206" y="29"/>
                </a:lnTo>
                <a:lnTo>
                  <a:pt x="191" y="16"/>
                </a:lnTo>
                <a:lnTo>
                  <a:pt x="172" y="10"/>
                </a:lnTo>
                <a:lnTo>
                  <a:pt x="153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2" name="Freeform 20"/>
          <p:cNvSpPr>
            <a:spLocks/>
          </p:cNvSpPr>
          <p:nvPr/>
        </p:nvSpPr>
        <p:spPr bwMode="auto">
          <a:xfrm>
            <a:off x="5786439" y="4316414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6154738" y="3092450"/>
            <a:ext cx="4762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>
            <a:off x="5807076" y="1998664"/>
            <a:ext cx="276225" cy="701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 flipV="1">
            <a:off x="6335714" y="2427289"/>
            <a:ext cx="6191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>
            <a:off x="7543800" y="3581401"/>
            <a:ext cx="1588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7" name="Line 25"/>
          <p:cNvSpPr>
            <a:spLocks noChangeShapeType="1"/>
          </p:cNvSpPr>
          <p:nvPr/>
        </p:nvSpPr>
        <p:spPr bwMode="auto">
          <a:xfrm>
            <a:off x="7745414" y="3359150"/>
            <a:ext cx="579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 flipH="1">
            <a:off x="6173788" y="3949701"/>
            <a:ext cx="781050" cy="487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9" name="Line 27"/>
          <p:cNvSpPr>
            <a:spLocks noChangeShapeType="1"/>
          </p:cNvSpPr>
          <p:nvPr/>
        </p:nvSpPr>
        <p:spPr bwMode="auto">
          <a:xfrm>
            <a:off x="6164264" y="4624389"/>
            <a:ext cx="700087" cy="528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40" name="Line 28"/>
          <p:cNvSpPr>
            <a:spLocks noChangeShapeType="1"/>
          </p:cNvSpPr>
          <p:nvPr/>
        </p:nvSpPr>
        <p:spPr bwMode="auto">
          <a:xfrm flipV="1">
            <a:off x="5988050" y="3460751"/>
            <a:ext cx="1588" cy="855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41" name="Line 29"/>
          <p:cNvSpPr>
            <a:spLocks noChangeShapeType="1"/>
          </p:cNvSpPr>
          <p:nvPr/>
        </p:nvSpPr>
        <p:spPr bwMode="auto">
          <a:xfrm flipH="1" flipV="1">
            <a:off x="5141913" y="3943350"/>
            <a:ext cx="67945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42" name="Line 30"/>
          <p:cNvSpPr>
            <a:spLocks noChangeShapeType="1"/>
          </p:cNvSpPr>
          <p:nvPr/>
        </p:nvSpPr>
        <p:spPr bwMode="auto">
          <a:xfrm flipH="1">
            <a:off x="5162550" y="4659314"/>
            <a:ext cx="679450" cy="479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43" name="Line 31"/>
          <p:cNvSpPr>
            <a:spLocks noChangeShapeType="1"/>
          </p:cNvSpPr>
          <p:nvPr/>
        </p:nvSpPr>
        <p:spPr bwMode="auto">
          <a:xfrm>
            <a:off x="7015164" y="5168900"/>
            <a:ext cx="1587" cy="331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44" name="Line 32"/>
          <p:cNvSpPr>
            <a:spLocks noChangeShapeType="1"/>
          </p:cNvSpPr>
          <p:nvPr/>
        </p:nvSpPr>
        <p:spPr bwMode="auto">
          <a:xfrm>
            <a:off x="7015164" y="5913438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45" name="Freeform 33"/>
          <p:cNvSpPr>
            <a:spLocks/>
          </p:cNvSpPr>
          <p:nvPr/>
        </p:nvSpPr>
        <p:spPr bwMode="auto">
          <a:xfrm>
            <a:off x="4276725" y="3248026"/>
            <a:ext cx="407988" cy="409575"/>
          </a:xfrm>
          <a:custGeom>
            <a:avLst/>
            <a:gdLst>
              <a:gd name="T0" fmla="*/ 127 w 257"/>
              <a:gd name="T1" fmla="*/ 0 h 258"/>
              <a:gd name="T2" fmla="*/ 108 w 257"/>
              <a:gd name="T3" fmla="*/ 4 h 258"/>
              <a:gd name="T4" fmla="*/ 89 w 257"/>
              <a:gd name="T5" fmla="*/ 7 h 258"/>
              <a:gd name="T6" fmla="*/ 69 w 257"/>
              <a:gd name="T7" fmla="*/ 16 h 258"/>
              <a:gd name="T8" fmla="*/ 50 w 257"/>
              <a:gd name="T9" fmla="*/ 26 h 258"/>
              <a:gd name="T10" fmla="*/ 38 w 257"/>
              <a:gd name="T11" fmla="*/ 39 h 258"/>
              <a:gd name="T12" fmla="*/ 25 w 257"/>
              <a:gd name="T13" fmla="*/ 54 h 258"/>
              <a:gd name="T14" fmla="*/ 12 w 257"/>
              <a:gd name="T15" fmla="*/ 70 h 258"/>
              <a:gd name="T16" fmla="*/ 6 w 257"/>
              <a:gd name="T17" fmla="*/ 89 h 258"/>
              <a:gd name="T18" fmla="*/ 0 w 257"/>
              <a:gd name="T19" fmla="*/ 108 h 258"/>
              <a:gd name="T20" fmla="*/ 0 w 257"/>
              <a:gd name="T21" fmla="*/ 131 h 258"/>
              <a:gd name="T22" fmla="*/ 0 w 257"/>
              <a:gd name="T23" fmla="*/ 150 h 258"/>
              <a:gd name="T24" fmla="*/ 6 w 257"/>
              <a:gd name="T25" fmla="*/ 172 h 258"/>
              <a:gd name="T26" fmla="*/ 12 w 257"/>
              <a:gd name="T27" fmla="*/ 188 h 258"/>
              <a:gd name="T28" fmla="*/ 25 w 257"/>
              <a:gd name="T29" fmla="*/ 207 h 258"/>
              <a:gd name="T30" fmla="*/ 38 w 257"/>
              <a:gd name="T31" fmla="*/ 219 h 258"/>
              <a:gd name="T32" fmla="*/ 50 w 257"/>
              <a:gd name="T33" fmla="*/ 235 h 258"/>
              <a:gd name="T34" fmla="*/ 69 w 257"/>
              <a:gd name="T35" fmla="*/ 245 h 258"/>
              <a:gd name="T36" fmla="*/ 89 w 257"/>
              <a:gd name="T37" fmla="*/ 251 h 258"/>
              <a:gd name="T38" fmla="*/ 108 w 257"/>
              <a:gd name="T39" fmla="*/ 258 h 258"/>
              <a:gd name="T40" fmla="*/ 127 w 257"/>
              <a:gd name="T41" fmla="*/ 258 h 258"/>
              <a:gd name="T42" fmla="*/ 149 w 257"/>
              <a:gd name="T43" fmla="*/ 258 h 258"/>
              <a:gd name="T44" fmla="*/ 168 w 257"/>
              <a:gd name="T45" fmla="*/ 251 h 258"/>
              <a:gd name="T46" fmla="*/ 187 w 257"/>
              <a:gd name="T47" fmla="*/ 245 h 258"/>
              <a:gd name="T48" fmla="*/ 203 w 257"/>
              <a:gd name="T49" fmla="*/ 235 h 258"/>
              <a:gd name="T50" fmla="*/ 219 w 257"/>
              <a:gd name="T51" fmla="*/ 219 h 258"/>
              <a:gd name="T52" fmla="*/ 231 w 257"/>
              <a:gd name="T53" fmla="*/ 207 h 258"/>
              <a:gd name="T54" fmla="*/ 241 w 257"/>
              <a:gd name="T55" fmla="*/ 188 h 258"/>
              <a:gd name="T56" fmla="*/ 250 w 257"/>
              <a:gd name="T57" fmla="*/ 172 h 258"/>
              <a:gd name="T58" fmla="*/ 253 w 257"/>
              <a:gd name="T59" fmla="*/ 150 h 258"/>
              <a:gd name="T60" fmla="*/ 257 w 257"/>
              <a:gd name="T61" fmla="*/ 131 h 258"/>
              <a:gd name="T62" fmla="*/ 253 w 257"/>
              <a:gd name="T63" fmla="*/ 108 h 258"/>
              <a:gd name="T64" fmla="*/ 250 w 257"/>
              <a:gd name="T65" fmla="*/ 89 h 258"/>
              <a:gd name="T66" fmla="*/ 241 w 257"/>
              <a:gd name="T67" fmla="*/ 70 h 258"/>
              <a:gd name="T68" fmla="*/ 231 w 257"/>
              <a:gd name="T69" fmla="*/ 54 h 258"/>
              <a:gd name="T70" fmla="*/ 219 w 257"/>
              <a:gd name="T71" fmla="*/ 39 h 258"/>
              <a:gd name="T72" fmla="*/ 203 w 257"/>
              <a:gd name="T73" fmla="*/ 26 h 258"/>
              <a:gd name="T74" fmla="*/ 187 w 257"/>
              <a:gd name="T75" fmla="*/ 16 h 258"/>
              <a:gd name="T76" fmla="*/ 168 w 257"/>
              <a:gd name="T77" fmla="*/ 7 h 258"/>
              <a:gd name="T78" fmla="*/ 149 w 257"/>
              <a:gd name="T79" fmla="*/ 4 h 258"/>
              <a:gd name="T80" fmla="*/ 127 w 257"/>
              <a:gd name="T81" fmla="*/ 0 h 258"/>
              <a:gd name="T82" fmla="*/ 127 w 257"/>
              <a:gd name="T8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8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69" y="16"/>
                </a:lnTo>
                <a:lnTo>
                  <a:pt x="50" y="26"/>
                </a:lnTo>
                <a:lnTo>
                  <a:pt x="38" y="39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1"/>
                </a:lnTo>
                <a:lnTo>
                  <a:pt x="0" y="150"/>
                </a:lnTo>
                <a:lnTo>
                  <a:pt x="6" y="172"/>
                </a:lnTo>
                <a:lnTo>
                  <a:pt x="12" y="188"/>
                </a:lnTo>
                <a:lnTo>
                  <a:pt x="25" y="207"/>
                </a:lnTo>
                <a:lnTo>
                  <a:pt x="38" y="219"/>
                </a:lnTo>
                <a:lnTo>
                  <a:pt x="50" y="235"/>
                </a:lnTo>
                <a:lnTo>
                  <a:pt x="69" y="245"/>
                </a:lnTo>
                <a:lnTo>
                  <a:pt x="89" y="251"/>
                </a:lnTo>
                <a:lnTo>
                  <a:pt x="108" y="258"/>
                </a:lnTo>
                <a:lnTo>
                  <a:pt x="127" y="258"/>
                </a:lnTo>
                <a:lnTo>
                  <a:pt x="149" y="258"/>
                </a:lnTo>
                <a:lnTo>
                  <a:pt x="168" y="251"/>
                </a:lnTo>
                <a:lnTo>
                  <a:pt x="187" y="245"/>
                </a:lnTo>
                <a:lnTo>
                  <a:pt x="203" y="235"/>
                </a:lnTo>
                <a:lnTo>
                  <a:pt x="219" y="219"/>
                </a:lnTo>
                <a:lnTo>
                  <a:pt x="231" y="207"/>
                </a:lnTo>
                <a:lnTo>
                  <a:pt x="241" y="188"/>
                </a:lnTo>
                <a:lnTo>
                  <a:pt x="250" y="172"/>
                </a:lnTo>
                <a:lnTo>
                  <a:pt x="253" y="150"/>
                </a:lnTo>
                <a:lnTo>
                  <a:pt x="257" y="131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9" y="39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4"/>
                </a:lnTo>
                <a:lnTo>
                  <a:pt x="127" y="0"/>
                </a:lnTo>
                <a:lnTo>
                  <a:pt x="12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46" name="Freeform 34"/>
          <p:cNvSpPr>
            <a:spLocks/>
          </p:cNvSpPr>
          <p:nvPr/>
        </p:nvSpPr>
        <p:spPr bwMode="auto">
          <a:xfrm>
            <a:off x="5957889" y="2679700"/>
            <a:ext cx="407987" cy="412750"/>
          </a:xfrm>
          <a:custGeom>
            <a:avLst/>
            <a:gdLst>
              <a:gd name="T0" fmla="*/ 127 w 257"/>
              <a:gd name="T1" fmla="*/ 0 h 260"/>
              <a:gd name="T2" fmla="*/ 108 w 257"/>
              <a:gd name="T3" fmla="*/ 3 h 260"/>
              <a:gd name="T4" fmla="*/ 89 w 257"/>
              <a:gd name="T5" fmla="*/ 9 h 260"/>
              <a:gd name="T6" fmla="*/ 70 w 257"/>
              <a:gd name="T7" fmla="*/ 16 h 260"/>
              <a:gd name="T8" fmla="*/ 51 w 257"/>
              <a:gd name="T9" fmla="*/ 28 h 260"/>
              <a:gd name="T10" fmla="*/ 38 w 257"/>
              <a:gd name="T11" fmla="*/ 41 h 260"/>
              <a:gd name="T12" fmla="*/ 25 w 257"/>
              <a:gd name="T13" fmla="*/ 54 h 260"/>
              <a:gd name="T14" fmla="*/ 13 w 257"/>
              <a:gd name="T15" fmla="*/ 73 h 260"/>
              <a:gd name="T16" fmla="*/ 6 w 257"/>
              <a:gd name="T17" fmla="*/ 89 h 260"/>
              <a:gd name="T18" fmla="*/ 0 w 257"/>
              <a:gd name="T19" fmla="*/ 111 h 260"/>
              <a:gd name="T20" fmla="*/ 0 w 257"/>
              <a:gd name="T21" fmla="*/ 130 h 260"/>
              <a:gd name="T22" fmla="*/ 0 w 257"/>
              <a:gd name="T23" fmla="*/ 152 h 260"/>
              <a:gd name="T24" fmla="*/ 6 w 257"/>
              <a:gd name="T25" fmla="*/ 171 h 260"/>
              <a:gd name="T26" fmla="*/ 13 w 257"/>
              <a:gd name="T27" fmla="*/ 190 h 260"/>
              <a:gd name="T28" fmla="*/ 25 w 257"/>
              <a:gd name="T29" fmla="*/ 206 h 260"/>
              <a:gd name="T30" fmla="*/ 38 w 257"/>
              <a:gd name="T31" fmla="*/ 222 h 260"/>
              <a:gd name="T32" fmla="*/ 51 w 257"/>
              <a:gd name="T33" fmla="*/ 235 h 260"/>
              <a:gd name="T34" fmla="*/ 70 w 257"/>
              <a:gd name="T35" fmla="*/ 244 h 260"/>
              <a:gd name="T36" fmla="*/ 89 w 257"/>
              <a:gd name="T37" fmla="*/ 254 h 260"/>
              <a:gd name="T38" fmla="*/ 108 w 257"/>
              <a:gd name="T39" fmla="*/ 257 h 260"/>
              <a:gd name="T40" fmla="*/ 127 w 257"/>
              <a:gd name="T41" fmla="*/ 260 h 260"/>
              <a:gd name="T42" fmla="*/ 149 w 257"/>
              <a:gd name="T43" fmla="*/ 257 h 260"/>
              <a:gd name="T44" fmla="*/ 168 w 257"/>
              <a:gd name="T45" fmla="*/ 254 h 260"/>
              <a:gd name="T46" fmla="*/ 187 w 257"/>
              <a:gd name="T47" fmla="*/ 244 h 260"/>
              <a:gd name="T48" fmla="*/ 203 w 257"/>
              <a:gd name="T49" fmla="*/ 235 h 260"/>
              <a:gd name="T50" fmla="*/ 219 w 257"/>
              <a:gd name="T51" fmla="*/ 222 h 260"/>
              <a:gd name="T52" fmla="*/ 232 w 257"/>
              <a:gd name="T53" fmla="*/ 206 h 260"/>
              <a:gd name="T54" fmla="*/ 241 w 257"/>
              <a:gd name="T55" fmla="*/ 190 h 260"/>
              <a:gd name="T56" fmla="*/ 251 w 257"/>
              <a:gd name="T57" fmla="*/ 171 h 260"/>
              <a:gd name="T58" fmla="*/ 254 w 257"/>
              <a:gd name="T59" fmla="*/ 152 h 260"/>
              <a:gd name="T60" fmla="*/ 257 w 257"/>
              <a:gd name="T61" fmla="*/ 130 h 260"/>
              <a:gd name="T62" fmla="*/ 254 w 257"/>
              <a:gd name="T63" fmla="*/ 111 h 260"/>
              <a:gd name="T64" fmla="*/ 251 w 257"/>
              <a:gd name="T65" fmla="*/ 89 h 260"/>
              <a:gd name="T66" fmla="*/ 241 w 257"/>
              <a:gd name="T67" fmla="*/ 73 h 260"/>
              <a:gd name="T68" fmla="*/ 232 w 257"/>
              <a:gd name="T69" fmla="*/ 54 h 260"/>
              <a:gd name="T70" fmla="*/ 219 w 257"/>
              <a:gd name="T71" fmla="*/ 41 h 260"/>
              <a:gd name="T72" fmla="*/ 203 w 257"/>
              <a:gd name="T73" fmla="*/ 28 h 260"/>
              <a:gd name="T74" fmla="*/ 187 w 257"/>
              <a:gd name="T75" fmla="*/ 16 h 260"/>
              <a:gd name="T76" fmla="*/ 168 w 257"/>
              <a:gd name="T77" fmla="*/ 9 h 260"/>
              <a:gd name="T78" fmla="*/ 149 w 257"/>
              <a:gd name="T79" fmla="*/ 3 h 260"/>
              <a:gd name="T80" fmla="*/ 127 w 257"/>
              <a:gd name="T81" fmla="*/ 3 h 260"/>
              <a:gd name="T82" fmla="*/ 127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27" y="0"/>
                </a:moveTo>
                <a:lnTo>
                  <a:pt x="108" y="3"/>
                </a:lnTo>
                <a:lnTo>
                  <a:pt x="89" y="9"/>
                </a:lnTo>
                <a:lnTo>
                  <a:pt x="70" y="16"/>
                </a:lnTo>
                <a:lnTo>
                  <a:pt x="51" y="28"/>
                </a:lnTo>
                <a:lnTo>
                  <a:pt x="38" y="41"/>
                </a:lnTo>
                <a:lnTo>
                  <a:pt x="25" y="54"/>
                </a:lnTo>
                <a:lnTo>
                  <a:pt x="13" y="73"/>
                </a:lnTo>
                <a:lnTo>
                  <a:pt x="6" y="89"/>
                </a:lnTo>
                <a:lnTo>
                  <a:pt x="0" y="111"/>
                </a:lnTo>
                <a:lnTo>
                  <a:pt x="0" y="130"/>
                </a:lnTo>
                <a:lnTo>
                  <a:pt x="0" y="152"/>
                </a:lnTo>
                <a:lnTo>
                  <a:pt x="6" y="171"/>
                </a:lnTo>
                <a:lnTo>
                  <a:pt x="13" y="190"/>
                </a:lnTo>
                <a:lnTo>
                  <a:pt x="25" y="206"/>
                </a:lnTo>
                <a:lnTo>
                  <a:pt x="38" y="222"/>
                </a:lnTo>
                <a:lnTo>
                  <a:pt x="51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27" y="260"/>
                </a:lnTo>
                <a:lnTo>
                  <a:pt x="149" y="257"/>
                </a:lnTo>
                <a:lnTo>
                  <a:pt x="168" y="254"/>
                </a:lnTo>
                <a:lnTo>
                  <a:pt x="187" y="244"/>
                </a:lnTo>
                <a:lnTo>
                  <a:pt x="203" y="235"/>
                </a:lnTo>
                <a:lnTo>
                  <a:pt x="219" y="222"/>
                </a:lnTo>
                <a:lnTo>
                  <a:pt x="232" y="206"/>
                </a:lnTo>
                <a:lnTo>
                  <a:pt x="241" y="190"/>
                </a:lnTo>
                <a:lnTo>
                  <a:pt x="251" y="171"/>
                </a:lnTo>
                <a:lnTo>
                  <a:pt x="254" y="152"/>
                </a:lnTo>
                <a:lnTo>
                  <a:pt x="257" y="130"/>
                </a:lnTo>
                <a:lnTo>
                  <a:pt x="254" y="111"/>
                </a:lnTo>
                <a:lnTo>
                  <a:pt x="251" y="89"/>
                </a:lnTo>
                <a:lnTo>
                  <a:pt x="241" y="73"/>
                </a:lnTo>
                <a:lnTo>
                  <a:pt x="232" y="54"/>
                </a:lnTo>
                <a:lnTo>
                  <a:pt x="219" y="41"/>
                </a:lnTo>
                <a:lnTo>
                  <a:pt x="203" y="28"/>
                </a:lnTo>
                <a:lnTo>
                  <a:pt x="187" y="16"/>
                </a:lnTo>
                <a:lnTo>
                  <a:pt x="168" y="9"/>
                </a:lnTo>
                <a:lnTo>
                  <a:pt x="149" y="3"/>
                </a:lnTo>
                <a:lnTo>
                  <a:pt x="127" y="3"/>
                </a:lnTo>
                <a:lnTo>
                  <a:pt x="127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47" name="Freeform 35"/>
          <p:cNvSpPr>
            <a:spLocks/>
          </p:cNvSpPr>
          <p:nvPr/>
        </p:nvSpPr>
        <p:spPr bwMode="auto">
          <a:xfrm>
            <a:off x="7332664" y="3157539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4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6 w 257"/>
              <a:gd name="T15" fmla="*/ 70 h 257"/>
              <a:gd name="T16" fmla="*/ 6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50 h 257"/>
              <a:gd name="T24" fmla="*/ 6 w 257"/>
              <a:gd name="T25" fmla="*/ 169 h 257"/>
              <a:gd name="T26" fmla="*/ 16 w 257"/>
              <a:gd name="T27" fmla="*/ 188 h 257"/>
              <a:gd name="T28" fmla="*/ 25 w 257"/>
              <a:gd name="T29" fmla="*/ 203 h 257"/>
              <a:gd name="T30" fmla="*/ 38 w 257"/>
              <a:gd name="T31" fmla="*/ 219 h 257"/>
              <a:gd name="T32" fmla="*/ 54 w 257"/>
              <a:gd name="T33" fmla="*/ 232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1 w 257"/>
              <a:gd name="T45" fmla="*/ 251 h 257"/>
              <a:gd name="T46" fmla="*/ 187 w 257"/>
              <a:gd name="T47" fmla="*/ 245 h 257"/>
              <a:gd name="T48" fmla="*/ 206 w 257"/>
              <a:gd name="T49" fmla="*/ 232 h 257"/>
              <a:gd name="T50" fmla="*/ 222 w 257"/>
              <a:gd name="T51" fmla="*/ 219 h 257"/>
              <a:gd name="T52" fmla="*/ 235 w 257"/>
              <a:gd name="T53" fmla="*/ 203 h 257"/>
              <a:gd name="T54" fmla="*/ 244 w 257"/>
              <a:gd name="T55" fmla="*/ 188 h 257"/>
              <a:gd name="T56" fmla="*/ 251 w 257"/>
              <a:gd name="T57" fmla="*/ 169 h 257"/>
              <a:gd name="T58" fmla="*/ 257 w 257"/>
              <a:gd name="T59" fmla="*/ 150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22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1 w 257"/>
              <a:gd name="T77" fmla="*/ 7 h 257"/>
              <a:gd name="T78" fmla="*/ 149 w 257"/>
              <a:gd name="T79" fmla="*/ 4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5" y="54"/>
                </a:lnTo>
                <a:lnTo>
                  <a:pt x="16" y="70"/>
                </a:lnTo>
                <a:lnTo>
                  <a:pt x="6" y="89"/>
                </a:lnTo>
                <a:lnTo>
                  <a:pt x="3" y="108"/>
                </a:lnTo>
                <a:lnTo>
                  <a:pt x="0" y="130"/>
                </a:lnTo>
                <a:lnTo>
                  <a:pt x="3" y="150"/>
                </a:lnTo>
                <a:lnTo>
                  <a:pt x="6" y="169"/>
                </a:lnTo>
                <a:lnTo>
                  <a:pt x="16" y="188"/>
                </a:lnTo>
                <a:lnTo>
                  <a:pt x="25" y="203"/>
                </a:lnTo>
                <a:lnTo>
                  <a:pt x="38" y="219"/>
                </a:lnTo>
                <a:lnTo>
                  <a:pt x="54" y="232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1" y="251"/>
                </a:lnTo>
                <a:lnTo>
                  <a:pt x="187" y="245"/>
                </a:lnTo>
                <a:lnTo>
                  <a:pt x="206" y="232"/>
                </a:lnTo>
                <a:lnTo>
                  <a:pt x="222" y="219"/>
                </a:lnTo>
                <a:lnTo>
                  <a:pt x="235" y="203"/>
                </a:lnTo>
                <a:lnTo>
                  <a:pt x="244" y="188"/>
                </a:lnTo>
                <a:lnTo>
                  <a:pt x="251" y="169"/>
                </a:lnTo>
                <a:lnTo>
                  <a:pt x="257" y="150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87" y="16"/>
                </a:lnTo>
                <a:lnTo>
                  <a:pt x="171" y="7"/>
                </a:lnTo>
                <a:lnTo>
                  <a:pt x="149" y="4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4508500" y="58737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/>
          </a:p>
        </p:txBody>
      </p:sp>
      <p:sp>
        <p:nvSpPr>
          <p:cNvPr id="218149" name="Line 37"/>
          <p:cNvSpPr>
            <a:spLocks noChangeShapeType="1"/>
          </p:cNvSpPr>
          <p:nvPr/>
        </p:nvSpPr>
        <p:spPr bwMode="auto">
          <a:xfrm>
            <a:off x="4478339" y="2976563"/>
            <a:ext cx="1587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0" name="Line 38"/>
          <p:cNvSpPr>
            <a:spLocks noChangeShapeType="1"/>
          </p:cNvSpPr>
          <p:nvPr/>
        </p:nvSpPr>
        <p:spPr bwMode="auto">
          <a:xfrm>
            <a:off x="4478339" y="3651250"/>
            <a:ext cx="158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1" name="Line 39"/>
          <p:cNvSpPr>
            <a:spLocks noChangeShapeType="1"/>
          </p:cNvSpPr>
          <p:nvPr/>
        </p:nvSpPr>
        <p:spPr bwMode="auto">
          <a:xfrm>
            <a:off x="7239000" y="5715001"/>
            <a:ext cx="604838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2" name="Line 40"/>
          <p:cNvSpPr>
            <a:spLocks noChangeShapeType="1"/>
          </p:cNvSpPr>
          <p:nvPr/>
        </p:nvSpPr>
        <p:spPr bwMode="auto">
          <a:xfrm>
            <a:off x="6657976" y="2427288"/>
            <a:ext cx="1692275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3" name="Line 41"/>
          <p:cNvSpPr>
            <a:spLocks noChangeShapeType="1"/>
          </p:cNvSpPr>
          <p:nvPr/>
        </p:nvSpPr>
        <p:spPr bwMode="auto">
          <a:xfrm>
            <a:off x="8334375" y="2724150"/>
            <a:ext cx="1588" cy="8572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4" name="Line 42"/>
          <p:cNvSpPr>
            <a:spLocks noChangeShapeType="1"/>
          </p:cNvSpPr>
          <p:nvPr/>
        </p:nvSpPr>
        <p:spPr bwMode="auto">
          <a:xfrm>
            <a:off x="6611938" y="3949701"/>
            <a:ext cx="1465262" cy="4763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5" name="Line 43"/>
          <p:cNvSpPr>
            <a:spLocks noChangeShapeType="1"/>
          </p:cNvSpPr>
          <p:nvPr/>
        </p:nvSpPr>
        <p:spPr bwMode="auto">
          <a:xfrm>
            <a:off x="6611938" y="5157789"/>
            <a:ext cx="1465262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6" name="Line 44"/>
          <p:cNvSpPr>
            <a:spLocks noChangeShapeType="1"/>
          </p:cNvSpPr>
          <p:nvPr/>
        </p:nvSpPr>
        <p:spPr bwMode="auto">
          <a:xfrm>
            <a:off x="3929063" y="3938588"/>
            <a:ext cx="1490662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7" name="Line 45"/>
          <p:cNvSpPr>
            <a:spLocks noChangeShapeType="1"/>
          </p:cNvSpPr>
          <p:nvPr/>
        </p:nvSpPr>
        <p:spPr bwMode="auto">
          <a:xfrm>
            <a:off x="3938589" y="5143500"/>
            <a:ext cx="1481137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8" name="Line 46"/>
          <p:cNvSpPr>
            <a:spLocks noChangeShapeType="1"/>
          </p:cNvSpPr>
          <p:nvPr/>
        </p:nvSpPr>
        <p:spPr bwMode="auto">
          <a:xfrm>
            <a:off x="4457701" y="6110289"/>
            <a:ext cx="2849563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9" name="Line 47"/>
          <p:cNvSpPr>
            <a:spLocks noChangeShapeType="1"/>
          </p:cNvSpPr>
          <p:nvPr/>
        </p:nvSpPr>
        <p:spPr bwMode="auto">
          <a:xfrm>
            <a:off x="7835900" y="5526088"/>
            <a:ext cx="1588" cy="8302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60" name="Line 48"/>
          <p:cNvSpPr>
            <a:spLocks noChangeShapeType="1"/>
          </p:cNvSpPr>
          <p:nvPr/>
        </p:nvSpPr>
        <p:spPr bwMode="auto">
          <a:xfrm>
            <a:off x="4457701" y="1993900"/>
            <a:ext cx="20939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61" name="Line 49"/>
          <p:cNvSpPr>
            <a:spLocks noChangeShapeType="1"/>
          </p:cNvSpPr>
          <p:nvPr/>
        </p:nvSpPr>
        <p:spPr bwMode="auto">
          <a:xfrm>
            <a:off x="3597276" y="2971800"/>
            <a:ext cx="18780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62" name="Line 50"/>
          <p:cNvSpPr>
            <a:spLocks noChangeShapeType="1"/>
          </p:cNvSpPr>
          <p:nvPr/>
        </p:nvSpPr>
        <p:spPr bwMode="auto">
          <a:xfrm>
            <a:off x="5514975" y="3449638"/>
            <a:ext cx="1333500" cy="63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57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stp</a:t>
            </a:r>
            <a:r>
              <a:rPr lang="en-US" altLang="en-US" dirty="0"/>
              <a:t>: EXAMPLE</a:t>
            </a:r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B664-99F9-45D7-AD25-34E1965B3DE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4879976" y="2355850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B3</a:t>
            </a:r>
            <a:endParaRPr lang="en-US" alt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4508500" y="172085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3651251" y="269875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C</a:t>
            </a:r>
            <a:endParaRPr lang="en-US" altLang="en-US"/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959225" y="367030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en-US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5565776" y="3182939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D</a:t>
            </a:r>
            <a:endParaRPr lang="en-US" altLang="en-US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4386263" y="331787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6069013" y="2749551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8218488" y="2154239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7453313" y="321786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B7</a:t>
            </a:r>
            <a:endParaRPr lang="en-US" altLang="en-US"/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8399463" y="3287714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K</a:t>
            </a:r>
            <a:endParaRPr lang="en-US" altLang="en-US"/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7921625" y="3686175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F</a:t>
            </a:r>
            <a:endParaRPr lang="en-US" altLang="en-US"/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7900988" y="4879976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</a:t>
            </a:r>
            <a:endParaRPr lang="en-US" altLang="en-US"/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6924676" y="5570539"/>
            <a:ext cx="2016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7896225" y="6099175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J</a:t>
            </a:r>
            <a:endParaRPr lang="en-US" altLang="en-US"/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5907088" y="438626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4935538" y="548481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B6</a:t>
            </a:r>
            <a:endParaRPr lang="en-US" altLang="en-US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3963988" y="4865689"/>
            <a:ext cx="1298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G</a:t>
            </a:r>
            <a:endParaRPr lang="en-US" altLang="en-US"/>
          </a:p>
        </p:txBody>
      </p:sp>
      <p:sp>
        <p:nvSpPr>
          <p:cNvPr id="219156" name="Freeform 20"/>
          <p:cNvSpPr>
            <a:spLocks/>
          </p:cNvSpPr>
          <p:nvPr/>
        </p:nvSpPr>
        <p:spPr bwMode="auto">
          <a:xfrm>
            <a:off x="4830764" y="5387975"/>
            <a:ext cx="407987" cy="407988"/>
          </a:xfrm>
          <a:custGeom>
            <a:avLst/>
            <a:gdLst>
              <a:gd name="T0" fmla="*/ 126 w 257"/>
              <a:gd name="T1" fmla="*/ 0 h 257"/>
              <a:gd name="T2" fmla="*/ 107 w 257"/>
              <a:gd name="T3" fmla="*/ 3 h 257"/>
              <a:gd name="T4" fmla="*/ 85 w 257"/>
              <a:gd name="T5" fmla="*/ 7 h 257"/>
              <a:gd name="T6" fmla="*/ 69 w 257"/>
              <a:gd name="T7" fmla="*/ 16 h 257"/>
              <a:gd name="T8" fmla="*/ 50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2 w 257"/>
              <a:gd name="T15" fmla="*/ 70 h 257"/>
              <a:gd name="T16" fmla="*/ 6 w 257"/>
              <a:gd name="T17" fmla="*/ 89 h 257"/>
              <a:gd name="T18" fmla="*/ 0 w 257"/>
              <a:gd name="T19" fmla="*/ 108 h 257"/>
              <a:gd name="T20" fmla="*/ 0 w 257"/>
              <a:gd name="T21" fmla="*/ 130 h 257"/>
              <a:gd name="T22" fmla="*/ 0 w 257"/>
              <a:gd name="T23" fmla="*/ 149 h 257"/>
              <a:gd name="T24" fmla="*/ 6 w 257"/>
              <a:gd name="T25" fmla="*/ 168 h 257"/>
              <a:gd name="T26" fmla="*/ 12 w 257"/>
              <a:gd name="T27" fmla="*/ 187 h 257"/>
              <a:gd name="T28" fmla="*/ 25 w 257"/>
              <a:gd name="T29" fmla="*/ 203 h 257"/>
              <a:gd name="T30" fmla="*/ 38 w 257"/>
              <a:gd name="T31" fmla="*/ 219 h 257"/>
              <a:gd name="T32" fmla="*/ 50 w 257"/>
              <a:gd name="T33" fmla="*/ 232 h 257"/>
              <a:gd name="T34" fmla="*/ 69 w 257"/>
              <a:gd name="T35" fmla="*/ 245 h 257"/>
              <a:gd name="T36" fmla="*/ 85 w 257"/>
              <a:gd name="T37" fmla="*/ 251 h 257"/>
              <a:gd name="T38" fmla="*/ 107 w 257"/>
              <a:gd name="T39" fmla="*/ 257 h 257"/>
              <a:gd name="T40" fmla="*/ 126 w 257"/>
              <a:gd name="T41" fmla="*/ 257 h 257"/>
              <a:gd name="T42" fmla="*/ 149 w 257"/>
              <a:gd name="T43" fmla="*/ 257 h 257"/>
              <a:gd name="T44" fmla="*/ 168 w 257"/>
              <a:gd name="T45" fmla="*/ 251 h 257"/>
              <a:gd name="T46" fmla="*/ 187 w 257"/>
              <a:gd name="T47" fmla="*/ 245 h 257"/>
              <a:gd name="T48" fmla="*/ 203 w 257"/>
              <a:gd name="T49" fmla="*/ 232 h 257"/>
              <a:gd name="T50" fmla="*/ 218 w 257"/>
              <a:gd name="T51" fmla="*/ 219 h 257"/>
              <a:gd name="T52" fmla="*/ 231 w 257"/>
              <a:gd name="T53" fmla="*/ 203 h 257"/>
              <a:gd name="T54" fmla="*/ 241 w 257"/>
              <a:gd name="T55" fmla="*/ 187 h 257"/>
              <a:gd name="T56" fmla="*/ 250 w 257"/>
              <a:gd name="T57" fmla="*/ 168 h 257"/>
              <a:gd name="T58" fmla="*/ 253 w 257"/>
              <a:gd name="T59" fmla="*/ 149 h 257"/>
              <a:gd name="T60" fmla="*/ 257 w 257"/>
              <a:gd name="T61" fmla="*/ 130 h 257"/>
              <a:gd name="T62" fmla="*/ 253 w 257"/>
              <a:gd name="T63" fmla="*/ 108 h 257"/>
              <a:gd name="T64" fmla="*/ 250 w 257"/>
              <a:gd name="T65" fmla="*/ 89 h 257"/>
              <a:gd name="T66" fmla="*/ 241 w 257"/>
              <a:gd name="T67" fmla="*/ 70 h 257"/>
              <a:gd name="T68" fmla="*/ 231 w 257"/>
              <a:gd name="T69" fmla="*/ 54 h 257"/>
              <a:gd name="T70" fmla="*/ 218 w 257"/>
              <a:gd name="T71" fmla="*/ 38 h 257"/>
              <a:gd name="T72" fmla="*/ 203 w 257"/>
              <a:gd name="T73" fmla="*/ 26 h 257"/>
              <a:gd name="T74" fmla="*/ 187 w 257"/>
              <a:gd name="T75" fmla="*/ 16 h 257"/>
              <a:gd name="T76" fmla="*/ 168 w 257"/>
              <a:gd name="T77" fmla="*/ 7 h 257"/>
              <a:gd name="T78" fmla="*/ 149 w 257"/>
              <a:gd name="T79" fmla="*/ 3 h 257"/>
              <a:gd name="T80" fmla="*/ 126 w 257"/>
              <a:gd name="T81" fmla="*/ 0 h 257"/>
              <a:gd name="T82" fmla="*/ 126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6" y="0"/>
                </a:moveTo>
                <a:lnTo>
                  <a:pt x="107" y="3"/>
                </a:lnTo>
                <a:lnTo>
                  <a:pt x="85" y="7"/>
                </a:lnTo>
                <a:lnTo>
                  <a:pt x="69" y="16"/>
                </a:lnTo>
                <a:lnTo>
                  <a:pt x="50" y="26"/>
                </a:lnTo>
                <a:lnTo>
                  <a:pt x="38" y="38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0"/>
                </a:lnTo>
                <a:lnTo>
                  <a:pt x="0" y="149"/>
                </a:lnTo>
                <a:lnTo>
                  <a:pt x="6" y="168"/>
                </a:lnTo>
                <a:lnTo>
                  <a:pt x="12" y="187"/>
                </a:lnTo>
                <a:lnTo>
                  <a:pt x="25" y="203"/>
                </a:lnTo>
                <a:lnTo>
                  <a:pt x="38" y="219"/>
                </a:lnTo>
                <a:lnTo>
                  <a:pt x="50" y="232"/>
                </a:lnTo>
                <a:lnTo>
                  <a:pt x="69" y="245"/>
                </a:lnTo>
                <a:lnTo>
                  <a:pt x="85" y="251"/>
                </a:lnTo>
                <a:lnTo>
                  <a:pt x="107" y="257"/>
                </a:lnTo>
                <a:lnTo>
                  <a:pt x="126" y="257"/>
                </a:lnTo>
                <a:lnTo>
                  <a:pt x="149" y="257"/>
                </a:lnTo>
                <a:lnTo>
                  <a:pt x="168" y="251"/>
                </a:lnTo>
                <a:lnTo>
                  <a:pt x="187" y="245"/>
                </a:lnTo>
                <a:lnTo>
                  <a:pt x="203" y="232"/>
                </a:lnTo>
                <a:lnTo>
                  <a:pt x="218" y="219"/>
                </a:lnTo>
                <a:lnTo>
                  <a:pt x="231" y="203"/>
                </a:lnTo>
                <a:lnTo>
                  <a:pt x="241" y="187"/>
                </a:lnTo>
                <a:lnTo>
                  <a:pt x="250" y="168"/>
                </a:lnTo>
                <a:lnTo>
                  <a:pt x="253" y="149"/>
                </a:lnTo>
                <a:lnTo>
                  <a:pt x="257" y="130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8" y="38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3"/>
                </a:lnTo>
                <a:lnTo>
                  <a:pt x="126" y="0"/>
                </a:lnTo>
                <a:lnTo>
                  <a:pt x="12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7" name="Freeform 21"/>
          <p:cNvSpPr>
            <a:spLocks/>
          </p:cNvSpPr>
          <p:nvPr/>
        </p:nvSpPr>
        <p:spPr bwMode="auto">
          <a:xfrm>
            <a:off x="6813550" y="5468938"/>
            <a:ext cx="412750" cy="412750"/>
          </a:xfrm>
          <a:custGeom>
            <a:avLst/>
            <a:gdLst>
              <a:gd name="T0" fmla="*/ 130 w 260"/>
              <a:gd name="T1" fmla="*/ 0 h 260"/>
              <a:gd name="T2" fmla="*/ 108 w 260"/>
              <a:gd name="T3" fmla="*/ 3 h 260"/>
              <a:gd name="T4" fmla="*/ 89 w 260"/>
              <a:gd name="T5" fmla="*/ 10 h 260"/>
              <a:gd name="T6" fmla="*/ 70 w 260"/>
              <a:gd name="T7" fmla="*/ 16 h 260"/>
              <a:gd name="T8" fmla="*/ 54 w 260"/>
              <a:gd name="T9" fmla="*/ 29 h 260"/>
              <a:gd name="T10" fmla="*/ 38 w 260"/>
              <a:gd name="T11" fmla="*/ 41 h 260"/>
              <a:gd name="T12" fmla="*/ 26 w 260"/>
              <a:gd name="T13" fmla="*/ 54 h 260"/>
              <a:gd name="T14" fmla="*/ 16 w 260"/>
              <a:gd name="T15" fmla="*/ 73 h 260"/>
              <a:gd name="T16" fmla="*/ 10 w 260"/>
              <a:gd name="T17" fmla="*/ 89 h 260"/>
              <a:gd name="T18" fmla="*/ 3 w 260"/>
              <a:gd name="T19" fmla="*/ 111 h 260"/>
              <a:gd name="T20" fmla="*/ 0 w 260"/>
              <a:gd name="T21" fmla="*/ 130 h 260"/>
              <a:gd name="T22" fmla="*/ 3 w 260"/>
              <a:gd name="T23" fmla="*/ 152 h 260"/>
              <a:gd name="T24" fmla="*/ 10 w 260"/>
              <a:gd name="T25" fmla="*/ 171 h 260"/>
              <a:gd name="T26" fmla="*/ 16 w 260"/>
              <a:gd name="T27" fmla="*/ 190 h 260"/>
              <a:gd name="T28" fmla="*/ 26 w 260"/>
              <a:gd name="T29" fmla="*/ 206 h 260"/>
              <a:gd name="T30" fmla="*/ 38 w 260"/>
              <a:gd name="T31" fmla="*/ 222 h 260"/>
              <a:gd name="T32" fmla="*/ 54 w 260"/>
              <a:gd name="T33" fmla="*/ 235 h 260"/>
              <a:gd name="T34" fmla="*/ 70 w 260"/>
              <a:gd name="T35" fmla="*/ 244 h 260"/>
              <a:gd name="T36" fmla="*/ 89 w 260"/>
              <a:gd name="T37" fmla="*/ 254 h 260"/>
              <a:gd name="T38" fmla="*/ 108 w 260"/>
              <a:gd name="T39" fmla="*/ 257 h 260"/>
              <a:gd name="T40" fmla="*/ 130 w 260"/>
              <a:gd name="T41" fmla="*/ 260 h 260"/>
              <a:gd name="T42" fmla="*/ 153 w 260"/>
              <a:gd name="T43" fmla="*/ 257 h 260"/>
              <a:gd name="T44" fmla="*/ 172 w 260"/>
              <a:gd name="T45" fmla="*/ 254 h 260"/>
              <a:gd name="T46" fmla="*/ 191 w 260"/>
              <a:gd name="T47" fmla="*/ 244 h 260"/>
              <a:gd name="T48" fmla="*/ 206 w 260"/>
              <a:gd name="T49" fmla="*/ 235 h 260"/>
              <a:gd name="T50" fmla="*/ 222 w 260"/>
              <a:gd name="T51" fmla="*/ 222 h 260"/>
              <a:gd name="T52" fmla="*/ 235 w 260"/>
              <a:gd name="T53" fmla="*/ 206 h 260"/>
              <a:gd name="T54" fmla="*/ 244 w 260"/>
              <a:gd name="T55" fmla="*/ 190 h 260"/>
              <a:gd name="T56" fmla="*/ 251 w 260"/>
              <a:gd name="T57" fmla="*/ 171 h 260"/>
              <a:gd name="T58" fmla="*/ 257 w 260"/>
              <a:gd name="T59" fmla="*/ 152 h 260"/>
              <a:gd name="T60" fmla="*/ 260 w 260"/>
              <a:gd name="T61" fmla="*/ 130 h 260"/>
              <a:gd name="T62" fmla="*/ 257 w 260"/>
              <a:gd name="T63" fmla="*/ 111 h 260"/>
              <a:gd name="T64" fmla="*/ 251 w 260"/>
              <a:gd name="T65" fmla="*/ 89 h 260"/>
              <a:gd name="T66" fmla="*/ 244 w 260"/>
              <a:gd name="T67" fmla="*/ 73 h 260"/>
              <a:gd name="T68" fmla="*/ 235 w 260"/>
              <a:gd name="T69" fmla="*/ 54 h 260"/>
              <a:gd name="T70" fmla="*/ 222 w 260"/>
              <a:gd name="T71" fmla="*/ 41 h 260"/>
              <a:gd name="T72" fmla="*/ 206 w 260"/>
              <a:gd name="T73" fmla="*/ 29 h 260"/>
              <a:gd name="T74" fmla="*/ 191 w 260"/>
              <a:gd name="T75" fmla="*/ 16 h 260"/>
              <a:gd name="T76" fmla="*/ 172 w 260"/>
              <a:gd name="T77" fmla="*/ 10 h 260"/>
              <a:gd name="T78" fmla="*/ 153 w 260"/>
              <a:gd name="T79" fmla="*/ 3 h 260"/>
              <a:gd name="T80" fmla="*/ 130 w 260"/>
              <a:gd name="T81" fmla="*/ 3 h 260"/>
              <a:gd name="T82" fmla="*/ 130 w 260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0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9"/>
                </a:lnTo>
                <a:lnTo>
                  <a:pt x="38" y="41"/>
                </a:lnTo>
                <a:lnTo>
                  <a:pt x="26" y="54"/>
                </a:lnTo>
                <a:lnTo>
                  <a:pt x="16" y="73"/>
                </a:lnTo>
                <a:lnTo>
                  <a:pt x="10" y="89"/>
                </a:lnTo>
                <a:lnTo>
                  <a:pt x="3" y="111"/>
                </a:lnTo>
                <a:lnTo>
                  <a:pt x="0" y="130"/>
                </a:lnTo>
                <a:lnTo>
                  <a:pt x="3" y="152"/>
                </a:lnTo>
                <a:lnTo>
                  <a:pt x="10" y="171"/>
                </a:lnTo>
                <a:lnTo>
                  <a:pt x="16" y="190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53" y="257"/>
                </a:lnTo>
                <a:lnTo>
                  <a:pt x="172" y="254"/>
                </a:lnTo>
                <a:lnTo>
                  <a:pt x="191" y="244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0"/>
                </a:lnTo>
                <a:lnTo>
                  <a:pt x="251" y="171"/>
                </a:lnTo>
                <a:lnTo>
                  <a:pt x="257" y="152"/>
                </a:lnTo>
                <a:lnTo>
                  <a:pt x="260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41"/>
                </a:lnTo>
                <a:lnTo>
                  <a:pt x="206" y="29"/>
                </a:lnTo>
                <a:lnTo>
                  <a:pt x="191" y="16"/>
                </a:lnTo>
                <a:lnTo>
                  <a:pt x="172" y="10"/>
                </a:lnTo>
                <a:lnTo>
                  <a:pt x="153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8" name="Freeform 22"/>
          <p:cNvSpPr>
            <a:spLocks/>
          </p:cNvSpPr>
          <p:nvPr/>
        </p:nvSpPr>
        <p:spPr bwMode="auto">
          <a:xfrm>
            <a:off x="5786439" y="4284664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59" name="Line 23"/>
          <p:cNvSpPr>
            <a:spLocks noChangeShapeType="1"/>
          </p:cNvSpPr>
          <p:nvPr/>
        </p:nvSpPr>
        <p:spPr bwMode="auto">
          <a:xfrm>
            <a:off x="7543800" y="2406651"/>
            <a:ext cx="1588" cy="715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0" name="Line 24"/>
          <p:cNvSpPr>
            <a:spLocks noChangeShapeType="1"/>
          </p:cNvSpPr>
          <p:nvPr/>
        </p:nvSpPr>
        <p:spPr bwMode="auto">
          <a:xfrm>
            <a:off x="6154738" y="3060700"/>
            <a:ext cx="4762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1" name="Line 25"/>
          <p:cNvSpPr>
            <a:spLocks noChangeShapeType="1"/>
          </p:cNvSpPr>
          <p:nvPr/>
        </p:nvSpPr>
        <p:spPr bwMode="auto">
          <a:xfrm>
            <a:off x="5807076" y="1966914"/>
            <a:ext cx="276225" cy="701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2" name="Line 26"/>
          <p:cNvSpPr>
            <a:spLocks noChangeShapeType="1"/>
          </p:cNvSpPr>
          <p:nvPr/>
        </p:nvSpPr>
        <p:spPr bwMode="auto">
          <a:xfrm flipV="1">
            <a:off x="6335714" y="2395539"/>
            <a:ext cx="6191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3" name="Line 27"/>
          <p:cNvSpPr>
            <a:spLocks noChangeShapeType="1"/>
          </p:cNvSpPr>
          <p:nvPr/>
        </p:nvSpPr>
        <p:spPr bwMode="auto">
          <a:xfrm>
            <a:off x="7543800" y="3549651"/>
            <a:ext cx="1588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4" name="Line 28"/>
          <p:cNvSpPr>
            <a:spLocks noChangeShapeType="1"/>
          </p:cNvSpPr>
          <p:nvPr/>
        </p:nvSpPr>
        <p:spPr bwMode="auto">
          <a:xfrm>
            <a:off x="7745414" y="3327400"/>
            <a:ext cx="579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5" name="Line 29"/>
          <p:cNvSpPr>
            <a:spLocks noChangeShapeType="1"/>
          </p:cNvSpPr>
          <p:nvPr/>
        </p:nvSpPr>
        <p:spPr bwMode="auto">
          <a:xfrm flipH="1">
            <a:off x="6173788" y="3917951"/>
            <a:ext cx="781050" cy="487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6" name="Line 30"/>
          <p:cNvSpPr>
            <a:spLocks noChangeShapeType="1"/>
          </p:cNvSpPr>
          <p:nvPr/>
        </p:nvSpPr>
        <p:spPr bwMode="auto">
          <a:xfrm>
            <a:off x="6164264" y="4592639"/>
            <a:ext cx="700087" cy="528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7" name="Line 31"/>
          <p:cNvSpPr>
            <a:spLocks noChangeShapeType="1"/>
          </p:cNvSpPr>
          <p:nvPr/>
        </p:nvSpPr>
        <p:spPr bwMode="auto">
          <a:xfrm flipV="1">
            <a:off x="5988050" y="3429001"/>
            <a:ext cx="1588" cy="855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8" name="Line 32"/>
          <p:cNvSpPr>
            <a:spLocks noChangeShapeType="1"/>
          </p:cNvSpPr>
          <p:nvPr/>
        </p:nvSpPr>
        <p:spPr bwMode="auto">
          <a:xfrm flipH="1" flipV="1">
            <a:off x="5141913" y="3911600"/>
            <a:ext cx="67945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9" name="Line 33"/>
          <p:cNvSpPr>
            <a:spLocks noChangeShapeType="1"/>
          </p:cNvSpPr>
          <p:nvPr/>
        </p:nvSpPr>
        <p:spPr bwMode="auto">
          <a:xfrm flipH="1">
            <a:off x="5162550" y="4627564"/>
            <a:ext cx="679450" cy="479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0" name="Line 34"/>
          <p:cNvSpPr>
            <a:spLocks noChangeShapeType="1"/>
          </p:cNvSpPr>
          <p:nvPr/>
        </p:nvSpPr>
        <p:spPr bwMode="auto">
          <a:xfrm>
            <a:off x="5029200" y="51498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1" name="Line 35"/>
          <p:cNvSpPr>
            <a:spLocks noChangeShapeType="1"/>
          </p:cNvSpPr>
          <p:nvPr/>
        </p:nvSpPr>
        <p:spPr bwMode="auto">
          <a:xfrm>
            <a:off x="5026026" y="5795964"/>
            <a:ext cx="4763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2" name="Line 36"/>
          <p:cNvSpPr>
            <a:spLocks noChangeShapeType="1"/>
          </p:cNvSpPr>
          <p:nvPr/>
        </p:nvSpPr>
        <p:spPr bwMode="auto">
          <a:xfrm>
            <a:off x="7015164" y="5137150"/>
            <a:ext cx="1587" cy="331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3" name="Line 37"/>
          <p:cNvSpPr>
            <a:spLocks noChangeShapeType="1"/>
          </p:cNvSpPr>
          <p:nvPr/>
        </p:nvSpPr>
        <p:spPr bwMode="auto">
          <a:xfrm>
            <a:off x="7015164" y="5881688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4" name="Freeform 38"/>
          <p:cNvSpPr>
            <a:spLocks/>
          </p:cNvSpPr>
          <p:nvPr/>
        </p:nvSpPr>
        <p:spPr bwMode="auto">
          <a:xfrm>
            <a:off x="4276725" y="3216276"/>
            <a:ext cx="407988" cy="409575"/>
          </a:xfrm>
          <a:custGeom>
            <a:avLst/>
            <a:gdLst>
              <a:gd name="T0" fmla="*/ 127 w 257"/>
              <a:gd name="T1" fmla="*/ 0 h 258"/>
              <a:gd name="T2" fmla="*/ 108 w 257"/>
              <a:gd name="T3" fmla="*/ 4 h 258"/>
              <a:gd name="T4" fmla="*/ 89 w 257"/>
              <a:gd name="T5" fmla="*/ 7 h 258"/>
              <a:gd name="T6" fmla="*/ 69 w 257"/>
              <a:gd name="T7" fmla="*/ 16 h 258"/>
              <a:gd name="T8" fmla="*/ 50 w 257"/>
              <a:gd name="T9" fmla="*/ 26 h 258"/>
              <a:gd name="T10" fmla="*/ 38 w 257"/>
              <a:gd name="T11" fmla="*/ 39 h 258"/>
              <a:gd name="T12" fmla="*/ 25 w 257"/>
              <a:gd name="T13" fmla="*/ 54 h 258"/>
              <a:gd name="T14" fmla="*/ 12 w 257"/>
              <a:gd name="T15" fmla="*/ 70 h 258"/>
              <a:gd name="T16" fmla="*/ 6 w 257"/>
              <a:gd name="T17" fmla="*/ 89 h 258"/>
              <a:gd name="T18" fmla="*/ 0 w 257"/>
              <a:gd name="T19" fmla="*/ 108 h 258"/>
              <a:gd name="T20" fmla="*/ 0 w 257"/>
              <a:gd name="T21" fmla="*/ 131 h 258"/>
              <a:gd name="T22" fmla="*/ 0 w 257"/>
              <a:gd name="T23" fmla="*/ 150 h 258"/>
              <a:gd name="T24" fmla="*/ 6 w 257"/>
              <a:gd name="T25" fmla="*/ 172 h 258"/>
              <a:gd name="T26" fmla="*/ 12 w 257"/>
              <a:gd name="T27" fmla="*/ 188 h 258"/>
              <a:gd name="T28" fmla="*/ 25 w 257"/>
              <a:gd name="T29" fmla="*/ 207 h 258"/>
              <a:gd name="T30" fmla="*/ 38 w 257"/>
              <a:gd name="T31" fmla="*/ 219 h 258"/>
              <a:gd name="T32" fmla="*/ 50 w 257"/>
              <a:gd name="T33" fmla="*/ 235 h 258"/>
              <a:gd name="T34" fmla="*/ 69 w 257"/>
              <a:gd name="T35" fmla="*/ 245 h 258"/>
              <a:gd name="T36" fmla="*/ 89 w 257"/>
              <a:gd name="T37" fmla="*/ 251 h 258"/>
              <a:gd name="T38" fmla="*/ 108 w 257"/>
              <a:gd name="T39" fmla="*/ 258 h 258"/>
              <a:gd name="T40" fmla="*/ 127 w 257"/>
              <a:gd name="T41" fmla="*/ 258 h 258"/>
              <a:gd name="T42" fmla="*/ 149 w 257"/>
              <a:gd name="T43" fmla="*/ 258 h 258"/>
              <a:gd name="T44" fmla="*/ 168 w 257"/>
              <a:gd name="T45" fmla="*/ 251 h 258"/>
              <a:gd name="T46" fmla="*/ 187 w 257"/>
              <a:gd name="T47" fmla="*/ 245 h 258"/>
              <a:gd name="T48" fmla="*/ 203 w 257"/>
              <a:gd name="T49" fmla="*/ 235 h 258"/>
              <a:gd name="T50" fmla="*/ 219 w 257"/>
              <a:gd name="T51" fmla="*/ 219 h 258"/>
              <a:gd name="T52" fmla="*/ 231 w 257"/>
              <a:gd name="T53" fmla="*/ 207 h 258"/>
              <a:gd name="T54" fmla="*/ 241 w 257"/>
              <a:gd name="T55" fmla="*/ 188 h 258"/>
              <a:gd name="T56" fmla="*/ 250 w 257"/>
              <a:gd name="T57" fmla="*/ 172 h 258"/>
              <a:gd name="T58" fmla="*/ 253 w 257"/>
              <a:gd name="T59" fmla="*/ 150 h 258"/>
              <a:gd name="T60" fmla="*/ 257 w 257"/>
              <a:gd name="T61" fmla="*/ 131 h 258"/>
              <a:gd name="T62" fmla="*/ 253 w 257"/>
              <a:gd name="T63" fmla="*/ 108 h 258"/>
              <a:gd name="T64" fmla="*/ 250 w 257"/>
              <a:gd name="T65" fmla="*/ 89 h 258"/>
              <a:gd name="T66" fmla="*/ 241 w 257"/>
              <a:gd name="T67" fmla="*/ 70 h 258"/>
              <a:gd name="T68" fmla="*/ 231 w 257"/>
              <a:gd name="T69" fmla="*/ 54 h 258"/>
              <a:gd name="T70" fmla="*/ 219 w 257"/>
              <a:gd name="T71" fmla="*/ 39 h 258"/>
              <a:gd name="T72" fmla="*/ 203 w 257"/>
              <a:gd name="T73" fmla="*/ 26 h 258"/>
              <a:gd name="T74" fmla="*/ 187 w 257"/>
              <a:gd name="T75" fmla="*/ 16 h 258"/>
              <a:gd name="T76" fmla="*/ 168 w 257"/>
              <a:gd name="T77" fmla="*/ 7 h 258"/>
              <a:gd name="T78" fmla="*/ 149 w 257"/>
              <a:gd name="T79" fmla="*/ 4 h 258"/>
              <a:gd name="T80" fmla="*/ 127 w 257"/>
              <a:gd name="T81" fmla="*/ 0 h 258"/>
              <a:gd name="T82" fmla="*/ 127 w 257"/>
              <a:gd name="T8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8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69" y="16"/>
                </a:lnTo>
                <a:lnTo>
                  <a:pt x="50" y="26"/>
                </a:lnTo>
                <a:lnTo>
                  <a:pt x="38" y="39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1"/>
                </a:lnTo>
                <a:lnTo>
                  <a:pt x="0" y="150"/>
                </a:lnTo>
                <a:lnTo>
                  <a:pt x="6" y="172"/>
                </a:lnTo>
                <a:lnTo>
                  <a:pt x="12" y="188"/>
                </a:lnTo>
                <a:lnTo>
                  <a:pt x="25" y="207"/>
                </a:lnTo>
                <a:lnTo>
                  <a:pt x="38" y="219"/>
                </a:lnTo>
                <a:lnTo>
                  <a:pt x="50" y="235"/>
                </a:lnTo>
                <a:lnTo>
                  <a:pt x="69" y="245"/>
                </a:lnTo>
                <a:lnTo>
                  <a:pt x="89" y="251"/>
                </a:lnTo>
                <a:lnTo>
                  <a:pt x="108" y="258"/>
                </a:lnTo>
                <a:lnTo>
                  <a:pt x="127" y="258"/>
                </a:lnTo>
                <a:lnTo>
                  <a:pt x="149" y="258"/>
                </a:lnTo>
                <a:lnTo>
                  <a:pt x="168" y="251"/>
                </a:lnTo>
                <a:lnTo>
                  <a:pt x="187" y="245"/>
                </a:lnTo>
                <a:lnTo>
                  <a:pt x="203" y="235"/>
                </a:lnTo>
                <a:lnTo>
                  <a:pt x="219" y="219"/>
                </a:lnTo>
                <a:lnTo>
                  <a:pt x="231" y="207"/>
                </a:lnTo>
                <a:lnTo>
                  <a:pt x="241" y="188"/>
                </a:lnTo>
                <a:lnTo>
                  <a:pt x="250" y="172"/>
                </a:lnTo>
                <a:lnTo>
                  <a:pt x="253" y="150"/>
                </a:lnTo>
                <a:lnTo>
                  <a:pt x="257" y="131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9" y="39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4"/>
                </a:lnTo>
                <a:lnTo>
                  <a:pt x="127" y="0"/>
                </a:lnTo>
                <a:lnTo>
                  <a:pt x="12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5" name="Freeform 39"/>
          <p:cNvSpPr>
            <a:spLocks/>
          </p:cNvSpPr>
          <p:nvPr/>
        </p:nvSpPr>
        <p:spPr bwMode="auto">
          <a:xfrm>
            <a:off x="4759325" y="2249488"/>
            <a:ext cx="407988" cy="412750"/>
          </a:xfrm>
          <a:custGeom>
            <a:avLst/>
            <a:gdLst>
              <a:gd name="T0" fmla="*/ 130 w 257"/>
              <a:gd name="T1" fmla="*/ 0 h 260"/>
              <a:gd name="T2" fmla="*/ 108 w 257"/>
              <a:gd name="T3" fmla="*/ 3 h 260"/>
              <a:gd name="T4" fmla="*/ 89 w 257"/>
              <a:gd name="T5" fmla="*/ 10 h 260"/>
              <a:gd name="T6" fmla="*/ 70 w 257"/>
              <a:gd name="T7" fmla="*/ 16 h 260"/>
              <a:gd name="T8" fmla="*/ 54 w 257"/>
              <a:gd name="T9" fmla="*/ 26 h 260"/>
              <a:gd name="T10" fmla="*/ 38 w 257"/>
              <a:gd name="T11" fmla="*/ 38 h 260"/>
              <a:gd name="T12" fmla="*/ 26 w 257"/>
              <a:gd name="T13" fmla="*/ 54 h 260"/>
              <a:gd name="T14" fmla="*/ 16 w 257"/>
              <a:gd name="T15" fmla="*/ 73 h 260"/>
              <a:gd name="T16" fmla="*/ 7 w 257"/>
              <a:gd name="T17" fmla="*/ 89 h 260"/>
              <a:gd name="T18" fmla="*/ 3 w 257"/>
              <a:gd name="T19" fmla="*/ 111 h 260"/>
              <a:gd name="T20" fmla="*/ 0 w 257"/>
              <a:gd name="T21" fmla="*/ 130 h 260"/>
              <a:gd name="T22" fmla="*/ 3 w 257"/>
              <a:gd name="T23" fmla="*/ 153 h 260"/>
              <a:gd name="T24" fmla="*/ 7 w 257"/>
              <a:gd name="T25" fmla="*/ 172 h 260"/>
              <a:gd name="T26" fmla="*/ 16 w 257"/>
              <a:gd name="T27" fmla="*/ 191 h 260"/>
              <a:gd name="T28" fmla="*/ 26 w 257"/>
              <a:gd name="T29" fmla="*/ 206 h 260"/>
              <a:gd name="T30" fmla="*/ 38 w 257"/>
              <a:gd name="T31" fmla="*/ 222 h 260"/>
              <a:gd name="T32" fmla="*/ 54 w 257"/>
              <a:gd name="T33" fmla="*/ 235 h 260"/>
              <a:gd name="T34" fmla="*/ 70 w 257"/>
              <a:gd name="T35" fmla="*/ 245 h 260"/>
              <a:gd name="T36" fmla="*/ 89 w 257"/>
              <a:gd name="T37" fmla="*/ 254 h 260"/>
              <a:gd name="T38" fmla="*/ 108 w 257"/>
              <a:gd name="T39" fmla="*/ 257 h 260"/>
              <a:gd name="T40" fmla="*/ 130 w 257"/>
              <a:gd name="T41" fmla="*/ 260 h 260"/>
              <a:gd name="T42" fmla="*/ 149 w 257"/>
              <a:gd name="T43" fmla="*/ 257 h 260"/>
              <a:gd name="T44" fmla="*/ 171 w 257"/>
              <a:gd name="T45" fmla="*/ 254 h 260"/>
              <a:gd name="T46" fmla="*/ 190 w 257"/>
              <a:gd name="T47" fmla="*/ 245 h 260"/>
              <a:gd name="T48" fmla="*/ 206 w 257"/>
              <a:gd name="T49" fmla="*/ 235 h 260"/>
              <a:gd name="T50" fmla="*/ 222 w 257"/>
              <a:gd name="T51" fmla="*/ 222 h 260"/>
              <a:gd name="T52" fmla="*/ 235 w 257"/>
              <a:gd name="T53" fmla="*/ 206 h 260"/>
              <a:gd name="T54" fmla="*/ 244 w 257"/>
              <a:gd name="T55" fmla="*/ 191 h 260"/>
              <a:gd name="T56" fmla="*/ 251 w 257"/>
              <a:gd name="T57" fmla="*/ 172 h 260"/>
              <a:gd name="T58" fmla="*/ 257 w 257"/>
              <a:gd name="T59" fmla="*/ 153 h 260"/>
              <a:gd name="T60" fmla="*/ 257 w 257"/>
              <a:gd name="T61" fmla="*/ 130 h 260"/>
              <a:gd name="T62" fmla="*/ 257 w 257"/>
              <a:gd name="T63" fmla="*/ 111 h 260"/>
              <a:gd name="T64" fmla="*/ 251 w 257"/>
              <a:gd name="T65" fmla="*/ 89 h 260"/>
              <a:gd name="T66" fmla="*/ 244 w 257"/>
              <a:gd name="T67" fmla="*/ 73 h 260"/>
              <a:gd name="T68" fmla="*/ 235 w 257"/>
              <a:gd name="T69" fmla="*/ 54 h 260"/>
              <a:gd name="T70" fmla="*/ 222 w 257"/>
              <a:gd name="T71" fmla="*/ 38 h 260"/>
              <a:gd name="T72" fmla="*/ 206 w 257"/>
              <a:gd name="T73" fmla="*/ 26 h 260"/>
              <a:gd name="T74" fmla="*/ 190 w 257"/>
              <a:gd name="T75" fmla="*/ 16 h 260"/>
              <a:gd name="T76" fmla="*/ 171 w 257"/>
              <a:gd name="T77" fmla="*/ 10 h 260"/>
              <a:gd name="T78" fmla="*/ 149 w 257"/>
              <a:gd name="T79" fmla="*/ 3 h 260"/>
              <a:gd name="T80" fmla="*/ 130 w 257"/>
              <a:gd name="T81" fmla="*/ 3 h 260"/>
              <a:gd name="T82" fmla="*/ 130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3"/>
                </a:lnTo>
                <a:lnTo>
                  <a:pt x="7" y="89"/>
                </a:lnTo>
                <a:lnTo>
                  <a:pt x="3" y="111"/>
                </a:lnTo>
                <a:lnTo>
                  <a:pt x="0" y="130"/>
                </a:lnTo>
                <a:lnTo>
                  <a:pt x="3" y="153"/>
                </a:lnTo>
                <a:lnTo>
                  <a:pt x="7" y="172"/>
                </a:lnTo>
                <a:lnTo>
                  <a:pt x="16" y="191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5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49" y="257"/>
                </a:lnTo>
                <a:lnTo>
                  <a:pt x="171" y="254"/>
                </a:lnTo>
                <a:lnTo>
                  <a:pt x="190" y="245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1"/>
                </a:lnTo>
                <a:lnTo>
                  <a:pt x="251" y="172"/>
                </a:lnTo>
                <a:lnTo>
                  <a:pt x="257" y="153"/>
                </a:lnTo>
                <a:lnTo>
                  <a:pt x="257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90" y="16"/>
                </a:lnTo>
                <a:lnTo>
                  <a:pt x="171" y="10"/>
                </a:lnTo>
                <a:lnTo>
                  <a:pt x="149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6" name="Line 40"/>
          <p:cNvSpPr>
            <a:spLocks noChangeShapeType="1"/>
          </p:cNvSpPr>
          <p:nvPr/>
        </p:nvSpPr>
        <p:spPr bwMode="auto">
          <a:xfrm>
            <a:off x="4965700" y="1966914"/>
            <a:ext cx="1588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7" name="Line 41"/>
          <p:cNvSpPr>
            <a:spLocks noChangeShapeType="1"/>
          </p:cNvSpPr>
          <p:nvPr/>
        </p:nvSpPr>
        <p:spPr bwMode="auto">
          <a:xfrm>
            <a:off x="4965700" y="2657476"/>
            <a:ext cx="1588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8" name="Freeform 42"/>
          <p:cNvSpPr>
            <a:spLocks/>
          </p:cNvSpPr>
          <p:nvPr/>
        </p:nvSpPr>
        <p:spPr bwMode="auto">
          <a:xfrm>
            <a:off x="5957889" y="2647950"/>
            <a:ext cx="407987" cy="412750"/>
          </a:xfrm>
          <a:custGeom>
            <a:avLst/>
            <a:gdLst>
              <a:gd name="T0" fmla="*/ 127 w 257"/>
              <a:gd name="T1" fmla="*/ 0 h 260"/>
              <a:gd name="T2" fmla="*/ 108 w 257"/>
              <a:gd name="T3" fmla="*/ 3 h 260"/>
              <a:gd name="T4" fmla="*/ 89 w 257"/>
              <a:gd name="T5" fmla="*/ 9 h 260"/>
              <a:gd name="T6" fmla="*/ 70 w 257"/>
              <a:gd name="T7" fmla="*/ 16 h 260"/>
              <a:gd name="T8" fmla="*/ 51 w 257"/>
              <a:gd name="T9" fmla="*/ 28 h 260"/>
              <a:gd name="T10" fmla="*/ 38 w 257"/>
              <a:gd name="T11" fmla="*/ 41 h 260"/>
              <a:gd name="T12" fmla="*/ 25 w 257"/>
              <a:gd name="T13" fmla="*/ 54 h 260"/>
              <a:gd name="T14" fmla="*/ 13 w 257"/>
              <a:gd name="T15" fmla="*/ 73 h 260"/>
              <a:gd name="T16" fmla="*/ 6 w 257"/>
              <a:gd name="T17" fmla="*/ 89 h 260"/>
              <a:gd name="T18" fmla="*/ 0 w 257"/>
              <a:gd name="T19" fmla="*/ 111 h 260"/>
              <a:gd name="T20" fmla="*/ 0 w 257"/>
              <a:gd name="T21" fmla="*/ 130 h 260"/>
              <a:gd name="T22" fmla="*/ 0 w 257"/>
              <a:gd name="T23" fmla="*/ 152 h 260"/>
              <a:gd name="T24" fmla="*/ 6 w 257"/>
              <a:gd name="T25" fmla="*/ 171 h 260"/>
              <a:gd name="T26" fmla="*/ 13 w 257"/>
              <a:gd name="T27" fmla="*/ 190 h 260"/>
              <a:gd name="T28" fmla="*/ 25 w 257"/>
              <a:gd name="T29" fmla="*/ 206 h 260"/>
              <a:gd name="T30" fmla="*/ 38 w 257"/>
              <a:gd name="T31" fmla="*/ 222 h 260"/>
              <a:gd name="T32" fmla="*/ 51 w 257"/>
              <a:gd name="T33" fmla="*/ 235 h 260"/>
              <a:gd name="T34" fmla="*/ 70 w 257"/>
              <a:gd name="T35" fmla="*/ 244 h 260"/>
              <a:gd name="T36" fmla="*/ 89 w 257"/>
              <a:gd name="T37" fmla="*/ 254 h 260"/>
              <a:gd name="T38" fmla="*/ 108 w 257"/>
              <a:gd name="T39" fmla="*/ 257 h 260"/>
              <a:gd name="T40" fmla="*/ 127 w 257"/>
              <a:gd name="T41" fmla="*/ 260 h 260"/>
              <a:gd name="T42" fmla="*/ 149 w 257"/>
              <a:gd name="T43" fmla="*/ 257 h 260"/>
              <a:gd name="T44" fmla="*/ 168 w 257"/>
              <a:gd name="T45" fmla="*/ 254 h 260"/>
              <a:gd name="T46" fmla="*/ 187 w 257"/>
              <a:gd name="T47" fmla="*/ 244 h 260"/>
              <a:gd name="T48" fmla="*/ 203 w 257"/>
              <a:gd name="T49" fmla="*/ 235 h 260"/>
              <a:gd name="T50" fmla="*/ 219 w 257"/>
              <a:gd name="T51" fmla="*/ 222 h 260"/>
              <a:gd name="T52" fmla="*/ 232 w 257"/>
              <a:gd name="T53" fmla="*/ 206 h 260"/>
              <a:gd name="T54" fmla="*/ 241 w 257"/>
              <a:gd name="T55" fmla="*/ 190 h 260"/>
              <a:gd name="T56" fmla="*/ 251 w 257"/>
              <a:gd name="T57" fmla="*/ 171 h 260"/>
              <a:gd name="T58" fmla="*/ 254 w 257"/>
              <a:gd name="T59" fmla="*/ 152 h 260"/>
              <a:gd name="T60" fmla="*/ 257 w 257"/>
              <a:gd name="T61" fmla="*/ 130 h 260"/>
              <a:gd name="T62" fmla="*/ 254 w 257"/>
              <a:gd name="T63" fmla="*/ 111 h 260"/>
              <a:gd name="T64" fmla="*/ 251 w 257"/>
              <a:gd name="T65" fmla="*/ 89 h 260"/>
              <a:gd name="T66" fmla="*/ 241 w 257"/>
              <a:gd name="T67" fmla="*/ 73 h 260"/>
              <a:gd name="T68" fmla="*/ 232 w 257"/>
              <a:gd name="T69" fmla="*/ 54 h 260"/>
              <a:gd name="T70" fmla="*/ 219 w 257"/>
              <a:gd name="T71" fmla="*/ 41 h 260"/>
              <a:gd name="T72" fmla="*/ 203 w 257"/>
              <a:gd name="T73" fmla="*/ 28 h 260"/>
              <a:gd name="T74" fmla="*/ 187 w 257"/>
              <a:gd name="T75" fmla="*/ 16 h 260"/>
              <a:gd name="T76" fmla="*/ 168 w 257"/>
              <a:gd name="T77" fmla="*/ 9 h 260"/>
              <a:gd name="T78" fmla="*/ 149 w 257"/>
              <a:gd name="T79" fmla="*/ 3 h 260"/>
              <a:gd name="T80" fmla="*/ 127 w 257"/>
              <a:gd name="T81" fmla="*/ 3 h 260"/>
              <a:gd name="T82" fmla="*/ 127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27" y="0"/>
                </a:moveTo>
                <a:lnTo>
                  <a:pt x="108" y="3"/>
                </a:lnTo>
                <a:lnTo>
                  <a:pt x="89" y="9"/>
                </a:lnTo>
                <a:lnTo>
                  <a:pt x="70" y="16"/>
                </a:lnTo>
                <a:lnTo>
                  <a:pt x="51" y="28"/>
                </a:lnTo>
                <a:lnTo>
                  <a:pt x="38" y="41"/>
                </a:lnTo>
                <a:lnTo>
                  <a:pt x="25" y="54"/>
                </a:lnTo>
                <a:lnTo>
                  <a:pt x="13" y="73"/>
                </a:lnTo>
                <a:lnTo>
                  <a:pt x="6" y="89"/>
                </a:lnTo>
                <a:lnTo>
                  <a:pt x="0" y="111"/>
                </a:lnTo>
                <a:lnTo>
                  <a:pt x="0" y="130"/>
                </a:lnTo>
                <a:lnTo>
                  <a:pt x="0" y="152"/>
                </a:lnTo>
                <a:lnTo>
                  <a:pt x="6" y="171"/>
                </a:lnTo>
                <a:lnTo>
                  <a:pt x="13" y="190"/>
                </a:lnTo>
                <a:lnTo>
                  <a:pt x="25" y="206"/>
                </a:lnTo>
                <a:lnTo>
                  <a:pt x="38" y="222"/>
                </a:lnTo>
                <a:lnTo>
                  <a:pt x="51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27" y="260"/>
                </a:lnTo>
                <a:lnTo>
                  <a:pt x="149" y="257"/>
                </a:lnTo>
                <a:lnTo>
                  <a:pt x="168" y="254"/>
                </a:lnTo>
                <a:lnTo>
                  <a:pt x="187" y="244"/>
                </a:lnTo>
                <a:lnTo>
                  <a:pt x="203" y="235"/>
                </a:lnTo>
                <a:lnTo>
                  <a:pt x="219" y="222"/>
                </a:lnTo>
                <a:lnTo>
                  <a:pt x="232" y="206"/>
                </a:lnTo>
                <a:lnTo>
                  <a:pt x="241" y="190"/>
                </a:lnTo>
                <a:lnTo>
                  <a:pt x="251" y="171"/>
                </a:lnTo>
                <a:lnTo>
                  <a:pt x="254" y="152"/>
                </a:lnTo>
                <a:lnTo>
                  <a:pt x="257" y="130"/>
                </a:lnTo>
                <a:lnTo>
                  <a:pt x="254" y="111"/>
                </a:lnTo>
                <a:lnTo>
                  <a:pt x="251" y="89"/>
                </a:lnTo>
                <a:lnTo>
                  <a:pt x="241" y="73"/>
                </a:lnTo>
                <a:lnTo>
                  <a:pt x="232" y="54"/>
                </a:lnTo>
                <a:lnTo>
                  <a:pt x="219" y="41"/>
                </a:lnTo>
                <a:lnTo>
                  <a:pt x="203" y="28"/>
                </a:lnTo>
                <a:lnTo>
                  <a:pt x="187" y="16"/>
                </a:lnTo>
                <a:lnTo>
                  <a:pt x="168" y="9"/>
                </a:lnTo>
                <a:lnTo>
                  <a:pt x="149" y="3"/>
                </a:lnTo>
                <a:lnTo>
                  <a:pt x="127" y="3"/>
                </a:lnTo>
                <a:lnTo>
                  <a:pt x="127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9" name="Freeform 43"/>
          <p:cNvSpPr>
            <a:spLocks/>
          </p:cNvSpPr>
          <p:nvPr/>
        </p:nvSpPr>
        <p:spPr bwMode="auto">
          <a:xfrm>
            <a:off x="7332664" y="3125789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4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6 w 257"/>
              <a:gd name="T15" fmla="*/ 70 h 257"/>
              <a:gd name="T16" fmla="*/ 6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50 h 257"/>
              <a:gd name="T24" fmla="*/ 6 w 257"/>
              <a:gd name="T25" fmla="*/ 169 h 257"/>
              <a:gd name="T26" fmla="*/ 16 w 257"/>
              <a:gd name="T27" fmla="*/ 188 h 257"/>
              <a:gd name="T28" fmla="*/ 25 w 257"/>
              <a:gd name="T29" fmla="*/ 203 h 257"/>
              <a:gd name="T30" fmla="*/ 38 w 257"/>
              <a:gd name="T31" fmla="*/ 219 h 257"/>
              <a:gd name="T32" fmla="*/ 54 w 257"/>
              <a:gd name="T33" fmla="*/ 232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1 w 257"/>
              <a:gd name="T45" fmla="*/ 251 h 257"/>
              <a:gd name="T46" fmla="*/ 187 w 257"/>
              <a:gd name="T47" fmla="*/ 245 h 257"/>
              <a:gd name="T48" fmla="*/ 206 w 257"/>
              <a:gd name="T49" fmla="*/ 232 h 257"/>
              <a:gd name="T50" fmla="*/ 222 w 257"/>
              <a:gd name="T51" fmla="*/ 219 h 257"/>
              <a:gd name="T52" fmla="*/ 235 w 257"/>
              <a:gd name="T53" fmla="*/ 203 h 257"/>
              <a:gd name="T54" fmla="*/ 244 w 257"/>
              <a:gd name="T55" fmla="*/ 188 h 257"/>
              <a:gd name="T56" fmla="*/ 251 w 257"/>
              <a:gd name="T57" fmla="*/ 169 h 257"/>
              <a:gd name="T58" fmla="*/ 257 w 257"/>
              <a:gd name="T59" fmla="*/ 150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22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1 w 257"/>
              <a:gd name="T77" fmla="*/ 7 h 257"/>
              <a:gd name="T78" fmla="*/ 149 w 257"/>
              <a:gd name="T79" fmla="*/ 4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5" y="54"/>
                </a:lnTo>
                <a:lnTo>
                  <a:pt x="16" y="70"/>
                </a:lnTo>
                <a:lnTo>
                  <a:pt x="6" y="89"/>
                </a:lnTo>
                <a:lnTo>
                  <a:pt x="3" y="108"/>
                </a:lnTo>
                <a:lnTo>
                  <a:pt x="0" y="130"/>
                </a:lnTo>
                <a:lnTo>
                  <a:pt x="3" y="150"/>
                </a:lnTo>
                <a:lnTo>
                  <a:pt x="6" y="169"/>
                </a:lnTo>
                <a:lnTo>
                  <a:pt x="16" y="188"/>
                </a:lnTo>
                <a:lnTo>
                  <a:pt x="25" y="203"/>
                </a:lnTo>
                <a:lnTo>
                  <a:pt x="38" y="219"/>
                </a:lnTo>
                <a:lnTo>
                  <a:pt x="54" y="232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1" y="251"/>
                </a:lnTo>
                <a:lnTo>
                  <a:pt x="187" y="245"/>
                </a:lnTo>
                <a:lnTo>
                  <a:pt x="206" y="232"/>
                </a:lnTo>
                <a:lnTo>
                  <a:pt x="222" y="219"/>
                </a:lnTo>
                <a:lnTo>
                  <a:pt x="235" y="203"/>
                </a:lnTo>
                <a:lnTo>
                  <a:pt x="244" y="188"/>
                </a:lnTo>
                <a:lnTo>
                  <a:pt x="251" y="169"/>
                </a:lnTo>
                <a:lnTo>
                  <a:pt x="257" y="150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87" y="16"/>
                </a:lnTo>
                <a:lnTo>
                  <a:pt x="171" y="7"/>
                </a:lnTo>
                <a:lnTo>
                  <a:pt x="149" y="4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0" name="Rectangle 44"/>
          <p:cNvSpPr>
            <a:spLocks noChangeArrowheads="1"/>
          </p:cNvSpPr>
          <p:nvPr/>
        </p:nvSpPr>
        <p:spPr bwMode="auto">
          <a:xfrm>
            <a:off x="4508500" y="584200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/>
          </a:p>
        </p:txBody>
      </p:sp>
      <p:sp>
        <p:nvSpPr>
          <p:cNvPr id="219181" name="Line 45"/>
          <p:cNvSpPr>
            <a:spLocks noChangeShapeType="1"/>
          </p:cNvSpPr>
          <p:nvPr/>
        </p:nvSpPr>
        <p:spPr bwMode="auto">
          <a:xfrm>
            <a:off x="4478339" y="2944813"/>
            <a:ext cx="1587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2" name="Line 46"/>
          <p:cNvSpPr>
            <a:spLocks noChangeShapeType="1"/>
          </p:cNvSpPr>
          <p:nvPr/>
        </p:nvSpPr>
        <p:spPr bwMode="auto">
          <a:xfrm>
            <a:off x="4478339" y="3619500"/>
            <a:ext cx="158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3" name="Line 47"/>
          <p:cNvSpPr>
            <a:spLocks noChangeShapeType="1"/>
          </p:cNvSpPr>
          <p:nvPr/>
        </p:nvSpPr>
        <p:spPr bwMode="auto">
          <a:xfrm>
            <a:off x="7239000" y="5683251"/>
            <a:ext cx="604838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4" name="Line 48"/>
          <p:cNvSpPr>
            <a:spLocks noChangeShapeType="1"/>
          </p:cNvSpPr>
          <p:nvPr/>
        </p:nvSpPr>
        <p:spPr bwMode="auto">
          <a:xfrm>
            <a:off x="6657976" y="2395538"/>
            <a:ext cx="1692275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5" name="Line 49"/>
          <p:cNvSpPr>
            <a:spLocks noChangeShapeType="1"/>
          </p:cNvSpPr>
          <p:nvPr/>
        </p:nvSpPr>
        <p:spPr bwMode="auto">
          <a:xfrm>
            <a:off x="8334375" y="2692400"/>
            <a:ext cx="1588" cy="8572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6" name="Line 50"/>
          <p:cNvSpPr>
            <a:spLocks noChangeShapeType="1"/>
          </p:cNvSpPr>
          <p:nvPr/>
        </p:nvSpPr>
        <p:spPr bwMode="auto">
          <a:xfrm>
            <a:off x="6611938" y="3917951"/>
            <a:ext cx="1465262" cy="4763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7" name="Line 51"/>
          <p:cNvSpPr>
            <a:spLocks noChangeShapeType="1"/>
          </p:cNvSpPr>
          <p:nvPr/>
        </p:nvSpPr>
        <p:spPr bwMode="auto">
          <a:xfrm>
            <a:off x="6611938" y="5126039"/>
            <a:ext cx="1465262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8" name="Line 52"/>
          <p:cNvSpPr>
            <a:spLocks noChangeShapeType="1"/>
          </p:cNvSpPr>
          <p:nvPr/>
        </p:nvSpPr>
        <p:spPr bwMode="auto">
          <a:xfrm>
            <a:off x="3929063" y="3906838"/>
            <a:ext cx="1490662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9" name="Line 53"/>
          <p:cNvSpPr>
            <a:spLocks noChangeShapeType="1"/>
          </p:cNvSpPr>
          <p:nvPr/>
        </p:nvSpPr>
        <p:spPr bwMode="auto">
          <a:xfrm>
            <a:off x="3938589" y="5111750"/>
            <a:ext cx="1481137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90" name="Line 54"/>
          <p:cNvSpPr>
            <a:spLocks noChangeShapeType="1"/>
          </p:cNvSpPr>
          <p:nvPr/>
        </p:nvSpPr>
        <p:spPr bwMode="auto">
          <a:xfrm>
            <a:off x="4457701" y="6078539"/>
            <a:ext cx="2849563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91" name="Line 55"/>
          <p:cNvSpPr>
            <a:spLocks noChangeShapeType="1"/>
          </p:cNvSpPr>
          <p:nvPr/>
        </p:nvSpPr>
        <p:spPr bwMode="auto">
          <a:xfrm>
            <a:off x="7835900" y="5494338"/>
            <a:ext cx="1588" cy="8302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92" name="Line 56"/>
          <p:cNvSpPr>
            <a:spLocks noChangeShapeType="1"/>
          </p:cNvSpPr>
          <p:nvPr/>
        </p:nvSpPr>
        <p:spPr bwMode="auto">
          <a:xfrm>
            <a:off x="4457701" y="1962150"/>
            <a:ext cx="20939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93" name="Line 57"/>
          <p:cNvSpPr>
            <a:spLocks noChangeShapeType="1"/>
          </p:cNvSpPr>
          <p:nvPr/>
        </p:nvSpPr>
        <p:spPr bwMode="auto">
          <a:xfrm>
            <a:off x="3597276" y="2940050"/>
            <a:ext cx="18780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94" name="Line 58"/>
          <p:cNvSpPr>
            <a:spLocks noChangeShapeType="1"/>
          </p:cNvSpPr>
          <p:nvPr/>
        </p:nvSpPr>
        <p:spPr bwMode="auto">
          <a:xfrm>
            <a:off x="5514975" y="3417888"/>
            <a:ext cx="1333500" cy="63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95" name="Oval 59"/>
          <p:cNvSpPr>
            <a:spLocks noChangeArrowheads="1"/>
          </p:cNvSpPr>
          <p:nvPr/>
        </p:nvSpPr>
        <p:spPr bwMode="auto">
          <a:xfrm>
            <a:off x="4953000" y="5226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96" name="Oval 60"/>
          <p:cNvSpPr>
            <a:spLocks noChangeArrowheads="1"/>
          </p:cNvSpPr>
          <p:nvPr/>
        </p:nvSpPr>
        <p:spPr bwMode="auto">
          <a:xfrm>
            <a:off x="6934200" y="5302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97" name="Oval 61"/>
          <p:cNvSpPr>
            <a:spLocks noChangeArrowheads="1"/>
          </p:cNvSpPr>
          <p:nvPr/>
        </p:nvSpPr>
        <p:spPr bwMode="auto">
          <a:xfrm>
            <a:off x="7467600" y="36258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98" name="Oval 62"/>
          <p:cNvSpPr>
            <a:spLocks noChangeArrowheads="1"/>
          </p:cNvSpPr>
          <p:nvPr/>
        </p:nvSpPr>
        <p:spPr bwMode="auto">
          <a:xfrm>
            <a:off x="4419600" y="3702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99" name="Oval 63"/>
          <p:cNvSpPr>
            <a:spLocks noChangeArrowheads="1"/>
          </p:cNvSpPr>
          <p:nvPr/>
        </p:nvSpPr>
        <p:spPr bwMode="auto">
          <a:xfrm>
            <a:off x="6096000" y="316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200" name="Oval 64"/>
          <p:cNvSpPr>
            <a:spLocks noChangeArrowheads="1"/>
          </p:cNvSpPr>
          <p:nvPr/>
        </p:nvSpPr>
        <p:spPr bwMode="auto">
          <a:xfrm>
            <a:off x="4876800" y="27114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201" name="Oval 65"/>
          <p:cNvSpPr>
            <a:spLocks noChangeArrowheads="1"/>
          </p:cNvSpPr>
          <p:nvPr/>
        </p:nvSpPr>
        <p:spPr bwMode="auto">
          <a:xfrm>
            <a:off x="8610600" y="5683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202" name="Text Box 66"/>
          <p:cNvSpPr txBox="1">
            <a:spLocks noChangeArrowheads="1"/>
          </p:cNvSpPr>
          <p:nvPr/>
        </p:nvSpPr>
        <p:spPr bwMode="auto">
          <a:xfrm>
            <a:off x="8763000" y="55753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Root ports</a:t>
            </a:r>
            <a:endParaRPr lang="en-US" altLang="en-US"/>
          </a:p>
        </p:txBody>
      </p:sp>
      <p:sp>
        <p:nvSpPr>
          <p:cNvPr id="219203" name="Freeform 67"/>
          <p:cNvSpPr>
            <a:spLocks/>
          </p:cNvSpPr>
          <p:nvPr/>
        </p:nvSpPr>
        <p:spPr bwMode="auto">
          <a:xfrm>
            <a:off x="8610600" y="5302250"/>
            <a:ext cx="152400" cy="152400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204" name="Text Box 68"/>
          <p:cNvSpPr txBox="1">
            <a:spLocks noChangeArrowheads="1"/>
          </p:cNvSpPr>
          <p:nvPr/>
        </p:nvSpPr>
        <p:spPr bwMode="auto">
          <a:xfrm>
            <a:off x="8763000" y="52260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Root bridge</a:t>
            </a:r>
            <a:endParaRPr lang="en-US" altLang="en-US"/>
          </a:p>
        </p:txBody>
      </p:sp>
      <p:sp>
        <p:nvSpPr>
          <p:cNvPr id="219205" name="Rectangle 69"/>
          <p:cNvSpPr>
            <a:spLocks noChangeArrowheads="1"/>
          </p:cNvSpPr>
          <p:nvPr/>
        </p:nvSpPr>
        <p:spPr bwMode="auto">
          <a:xfrm>
            <a:off x="6248401" y="4387850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803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stp</a:t>
            </a:r>
            <a:r>
              <a:rPr lang="en-US" altLang="en-US" dirty="0"/>
              <a:t>: EXAMPLE</a:t>
            </a:r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EC48-0151-49CF-830B-CA574363704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4879976" y="23399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B3</a:t>
            </a:r>
            <a:endParaRPr lang="en-US" altLang="en-US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4508500" y="1704975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651251" y="2682875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C</a:t>
            </a:r>
            <a:endParaRPr lang="en-US" altLang="en-US"/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3959225" y="3654425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en-US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5565776" y="3167064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D</a:t>
            </a:r>
            <a:endParaRPr lang="en-US" alt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4386263" y="3302001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6069013" y="273367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8218488" y="2138364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7453313" y="3201989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B7</a:t>
            </a:r>
            <a:endParaRPr lang="en-US" altLang="en-US"/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8399463" y="3271839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K</a:t>
            </a:r>
            <a:endParaRPr lang="en-US" altLang="en-US"/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7921625" y="3670300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F</a:t>
            </a:r>
            <a:endParaRPr lang="en-US" altLang="en-US"/>
          </a:p>
        </p:txBody>
      </p:sp>
      <p:sp>
        <p:nvSpPr>
          <p:cNvPr id="220174" name="Rectangle 14"/>
          <p:cNvSpPr>
            <a:spLocks noChangeArrowheads="1"/>
          </p:cNvSpPr>
          <p:nvPr/>
        </p:nvSpPr>
        <p:spPr bwMode="auto">
          <a:xfrm>
            <a:off x="7900988" y="4864101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</a:t>
            </a:r>
            <a:endParaRPr lang="en-US" altLang="en-US"/>
          </a:p>
        </p:txBody>
      </p:sp>
      <p:sp>
        <p:nvSpPr>
          <p:cNvPr id="220175" name="Rectangle 15"/>
          <p:cNvSpPr>
            <a:spLocks noChangeArrowheads="1"/>
          </p:cNvSpPr>
          <p:nvPr/>
        </p:nvSpPr>
        <p:spPr bwMode="auto">
          <a:xfrm>
            <a:off x="6924676" y="5554664"/>
            <a:ext cx="2016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7896225" y="6083300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J</a:t>
            </a:r>
            <a:endParaRPr lang="en-US" altLang="en-US"/>
          </a:p>
        </p:txBody>
      </p:sp>
      <p:sp>
        <p:nvSpPr>
          <p:cNvPr id="220177" name="Rectangle 17"/>
          <p:cNvSpPr>
            <a:spLocks noChangeArrowheads="1"/>
          </p:cNvSpPr>
          <p:nvPr/>
        </p:nvSpPr>
        <p:spPr bwMode="auto">
          <a:xfrm>
            <a:off x="5907088" y="4370389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20178" name="Rectangle 18"/>
          <p:cNvSpPr>
            <a:spLocks noChangeArrowheads="1"/>
          </p:cNvSpPr>
          <p:nvPr/>
        </p:nvSpPr>
        <p:spPr bwMode="auto">
          <a:xfrm>
            <a:off x="4935538" y="5468939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B6</a:t>
            </a:r>
            <a:endParaRPr lang="en-US" altLang="en-US"/>
          </a:p>
        </p:txBody>
      </p:sp>
      <p:sp>
        <p:nvSpPr>
          <p:cNvPr id="220179" name="Rectangle 19"/>
          <p:cNvSpPr>
            <a:spLocks noChangeArrowheads="1"/>
          </p:cNvSpPr>
          <p:nvPr/>
        </p:nvSpPr>
        <p:spPr bwMode="auto">
          <a:xfrm>
            <a:off x="3963988" y="4849814"/>
            <a:ext cx="1298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G</a:t>
            </a:r>
            <a:endParaRPr lang="en-US" altLang="en-US"/>
          </a:p>
        </p:txBody>
      </p:sp>
      <p:sp>
        <p:nvSpPr>
          <p:cNvPr id="220180" name="Freeform 20"/>
          <p:cNvSpPr>
            <a:spLocks/>
          </p:cNvSpPr>
          <p:nvPr/>
        </p:nvSpPr>
        <p:spPr bwMode="auto">
          <a:xfrm>
            <a:off x="4830764" y="5372100"/>
            <a:ext cx="407987" cy="407988"/>
          </a:xfrm>
          <a:custGeom>
            <a:avLst/>
            <a:gdLst>
              <a:gd name="T0" fmla="*/ 126 w 257"/>
              <a:gd name="T1" fmla="*/ 0 h 257"/>
              <a:gd name="T2" fmla="*/ 107 w 257"/>
              <a:gd name="T3" fmla="*/ 3 h 257"/>
              <a:gd name="T4" fmla="*/ 85 w 257"/>
              <a:gd name="T5" fmla="*/ 7 h 257"/>
              <a:gd name="T6" fmla="*/ 69 w 257"/>
              <a:gd name="T7" fmla="*/ 16 h 257"/>
              <a:gd name="T8" fmla="*/ 50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2 w 257"/>
              <a:gd name="T15" fmla="*/ 70 h 257"/>
              <a:gd name="T16" fmla="*/ 6 w 257"/>
              <a:gd name="T17" fmla="*/ 89 h 257"/>
              <a:gd name="T18" fmla="*/ 0 w 257"/>
              <a:gd name="T19" fmla="*/ 108 h 257"/>
              <a:gd name="T20" fmla="*/ 0 w 257"/>
              <a:gd name="T21" fmla="*/ 130 h 257"/>
              <a:gd name="T22" fmla="*/ 0 w 257"/>
              <a:gd name="T23" fmla="*/ 149 h 257"/>
              <a:gd name="T24" fmla="*/ 6 w 257"/>
              <a:gd name="T25" fmla="*/ 168 h 257"/>
              <a:gd name="T26" fmla="*/ 12 w 257"/>
              <a:gd name="T27" fmla="*/ 187 h 257"/>
              <a:gd name="T28" fmla="*/ 25 w 257"/>
              <a:gd name="T29" fmla="*/ 203 h 257"/>
              <a:gd name="T30" fmla="*/ 38 w 257"/>
              <a:gd name="T31" fmla="*/ 219 h 257"/>
              <a:gd name="T32" fmla="*/ 50 w 257"/>
              <a:gd name="T33" fmla="*/ 232 h 257"/>
              <a:gd name="T34" fmla="*/ 69 w 257"/>
              <a:gd name="T35" fmla="*/ 245 h 257"/>
              <a:gd name="T36" fmla="*/ 85 w 257"/>
              <a:gd name="T37" fmla="*/ 251 h 257"/>
              <a:gd name="T38" fmla="*/ 107 w 257"/>
              <a:gd name="T39" fmla="*/ 257 h 257"/>
              <a:gd name="T40" fmla="*/ 126 w 257"/>
              <a:gd name="T41" fmla="*/ 257 h 257"/>
              <a:gd name="T42" fmla="*/ 149 w 257"/>
              <a:gd name="T43" fmla="*/ 257 h 257"/>
              <a:gd name="T44" fmla="*/ 168 w 257"/>
              <a:gd name="T45" fmla="*/ 251 h 257"/>
              <a:gd name="T46" fmla="*/ 187 w 257"/>
              <a:gd name="T47" fmla="*/ 245 h 257"/>
              <a:gd name="T48" fmla="*/ 203 w 257"/>
              <a:gd name="T49" fmla="*/ 232 h 257"/>
              <a:gd name="T50" fmla="*/ 218 w 257"/>
              <a:gd name="T51" fmla="*/ 219 h 257"/>
              <a:gd name="T52" fmla="*/ 231 w 257"/>
              <a:gd name="T53" fmla="*/ 203 h 257"/>
              <a:gd name="T54" fmla="*/ 241 w 257"/>
              <a:gd name="T55" fmla="*/ 187 h 257"/>
              <a:gd name="T56" fmla="*/ 250 w 257"/>
              <a:gd name="T57" fmla="*/ 168 h 257"/>
              <a:gd name="T58" fmla="*/ 253 w 257"/>
              <a:gd name="T59" fmla="*/ 149 h 257"/>
              <a:gd name="T60" fmla="*/ 257 w 257"/>
              <a:gd name="T61" fmla="*/ 130 h 257"/>
              <a:gd name="T62" fmla="*/ 253 w 257"/>
              <a:gd name="T63" fmla="*/ 108 h 257"/>
              <a:gd name="T64" fmla="*/ 250 w 257"/>
              <a:gd name="T65" fmla="*/ 89 h 257"/>
              <a:gd name="T66" fmla="*/ 241 w 257"/>
              <a:gd name="T67" fmla="*/ 70 h 257"/>
              <a:gd name="T68" fmla="*/ 231 w 257"/>
              <a:gd name="T69" fmla="*/ 54 h 257"/>
              <a:gd name="T70" fmla="*/ 218 w 257"/>
              <a:gd name="T71" fmla="*/ 38 h 257"/>
              <a:gd name="T72" fmla="*/ 203 w 257"/>
              <a:gd name="T73" fmla="*/ 26 h 257"/>
              <a:gd name="T74" fmla="*/ 187 w 257"/>
              <a:gd name="T75" fmla="*/ 16 h 257"/>
              <a:gd name="T76" fmla="*/ 168 w 257"/>
              <a:gd name="T77" fmla="*/ 7 h 257"/>
              <a:gd name="T78" fmla="*/ 149 w 257"/>
              <a:gd name="T79" fmla="*/ 3 h 257"/>
              <a:gd name="T80" fmla="*/ 126 w 257"/>
              <a:gd name="T81" fmla="*/ 0 h 257"/>
              <a:gd name="T82" fmla="*/ 126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6" y="0"/>
                </a:moveTo>
                <a:lnTo>
                  <a:pt x="107" y="3"/>
                </a:lnTo>
                <a:lnTo>
                  <a:pt x="85" y="7"/>
                </a:lnTo>
                <a:lnTo>
                  <a:pt x="69" y="16"/>
                </a:lnTo>
                <a:lnTo>
                  <a:pt x="50" y="26"/>
                </a:lnTo>
                <a:lnTo>
                  <a:pt x="38" y="38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0"/>
                </a:lnTo>
                <a:lnTo>
                  <a:pt x="0" y="149"/>
                </a:lnTo>
                <a:lnTo>
                  <a:pt x="6" y="168"/>
                </a:lnTo>
                <a:lnTo>
                  <a:pt x="12" y="187"/>
                </a:lnTo>
                <a:lnTo>
                  <a:pt x="25" y="203"/>
                </a:lnTo>
                <a:lnTo>
                  <a:pt x="38" y="219"/>
                </a:lnTo>
                <a:lnTo>
                  <a:pt x="50" y="232"/>
                </a:lnTo>
                <a:lnTo>
                  <a:pt x="69" y="245"/>
                </a:lnTo>
                <a:lnTo>
                  <a:pt x="85" y="251"/>
                </a:lnTo>
                <a:lnTo>
                  <a:pt x="107" y="257"/>
                </a:lnTo>
                <a:lnTo>
                  <a:pt x="126" y="257"/>
                </a:lnTo>
                <a:lnTo>
                  <a:pt x="149" y="257"/>
                </a:lnTo>
                <a:lnTo>
                  <a:pt x="168" y="251"/>
                </a:lnTo>
                <a:lnTo>
                  <a:pt x="187" y="245"/>
                </a:lnTo>
                <a:lnTo>
                  <a:pt x="203" y="232"/>
                </a:lnTo>
                <a:lnTo>
                  <a:pt x="218" y="219"/>
                </a:lnTo>
                <a:lnTo>
                  <a:pt x="231" y="203"/>
                </a:lnTo>
                <a:lnTo>
                  <a:pt x="241" y="187"/>
                </a:lnTo>
                <a:lnTo>
                  <a:pt x="250" y="168"/>
                </a:lnTo>
                <a:lnTo>
                  <a:pt x="253" y="149"/>
                </a:lnTo>
                <a:lnTo>
                  <a:pt x="257" y="130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8" y="38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3"/>
                </a:lnTo>
                <a:lnTo>
                  <a:pt x="126" y="0"/>
                </a:lnTo>
                <a:lnTo>
                  <a:pt x="12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1" name="Freeform 21"/>
          <p:cNvSpPr>
            <a:spLocks/>
          </p:cNvSpPr>
          <p:nvPr/>
        </p:nvSpPr>
        <p:spPr bwMode="auto">
          <a:xfrm>
            <a:off x="6813550" y="5453063"/>
            <a:ext cx="412750" cy="412750"/>
          </a:xfrm>
          <a:custGeom>
            <a:avLst/>
            <a:gdLst>
              <a:gd name="T0" fmla="*/ 130 w 260"/>
              <a:gd name="T1" fmla="*/ 0 h 260"/>
              <a:gd name="T2" fmla="*/ 108 w 260"/>
              <a:gd name="T3" fmla="*/ 3 h 260"/>
              <a:gd name="T4" fmla="*/ 89 w 260"/>
              <a:gd name="T5" fmla="*/ 10 h 260"/>
              <a:gd name="T6" fmla="*/ 70 w 260"/>
              <a:gd name="T7" fmla="*/ 16 h 260"/>
              <a:gd name="T8" fmla="*/ 54 w 260"/>
              <a:gd name="T9" fmla="*/ 29 h 260"/>
              <a:gd name="T10" fmla="*/ 38 w 260"/>
              <a:gd name="T11" fmla="*/ 41 h 260"/>
              <a:gd name="T12" fmla="*/ 26 w 260"/>
              <a:gd name="T13" fmla="*/ 54 h 260"/>
              <a:gd name="T14" fmla="*/ 16 w 260"/>
              <a:gd name="T15" fmla="*/ 73 h 260"/>
              <a:gd name="T16" fmla="*/ 10 w 260"/>
              <a:gd name="T17" fmla="*/ 89 h 260"/>
              <a:gd name="T18" fmla="*/ 3 w 260"/>
              <a:gd name="T19" fmla="*/ 111 h 260"/>
              <a:gd name="T20" fmla="*/ 0 w 260"/>
              <a:gd name="T21" fmla="*/ 130 h 260"/>
              <a:gd name="T22" fmla="*/ 3 w 260"/>
              <a:gd name="T23" fmla="*/ 152 h 260"/>
              <a:gd name="T24" fmla="*/ 10 w 260"/>
              <a:gd name="T25" fmla="*/ 171 h 260"/>
              <a:gd name="T26" fmla="*/ 16 w 260"/>
              <a:gd name="T27" fmla="*/ 190 h 260"/>
              <a:gd name="T28" fmla="*/ 26 w 260"/>
              <a:gd name="T29" fmla="*/ 206 h 260"/>
              <a:gd name="T30" fmla="*/ 38 w 260"/>
              <a:gd name="T31" fmla="*/ 222 h 260"/>
              <a:gd name="T32" fmla="*/ 54 w 260"/>
              <a:gd name="T33" fmla="*/ 235 h 260"/>
              <a:gd name="T34" fmla="*/ 70 w 260"/>
              <a:gd name="T35" fmla="*/ 244 h 260"/>
              <a:gd name="T36" fmla="*/ 89 w 260"/>
              <a:gd name="T37" fmla="*/ 254 h 260"/>
              <a:gd name="T38" fmla="*/ 108 w 260"/>
              <a:gd name="T39" fmla="*/ 257 h 260"/>
              <a:gd name="T40" fmla="*/ 130 w 260"/>
              <a:gd name="T41" fmla="*/ 260 h 260"/>
              <a:gd name="T42" fmla="*/ 153 w 260"/>
              <a:gd name="T43" fmla="*/ 257 h 260"/>
              <a:gd name="T44" fmla="*/ 172 w 260"/>
              <a:gd name="T45" fmla="*/ 254 h 260"/>
              <a:gd name="T46" fmla="*/ 191 w 260"/>
              <a:gd name="T47" fmla="*/ 244 h 260"/>
              <a:gd name="T48" fmla="*/ 206 w 260"/>
              <a:gd name="T49" fmla="*/ 235 h 260"/>
              <a:gd name="T50" fmla="*/ 222 w 260"/>
              <a:gd name="T51" fmla="*/ 222 h 260"/>
              <a:gd name="T52" fmla="*/ 235 w 260"/>
              <a:gd name="T53" fmla="*/ 206 h 260"/>
              <a:gd name="T54" fmla="*/ 244 w 260"/>
              <a:gd name="T55" fmla="*/ 190 h 260"/>
              <a:gd name="T56" fmla="*/ 251 w 260"/>
              <a:gd name="T57" fmla="*/ 171 h 260"/>
              <a:gd name="T58" fmla="*/ 257 w 260"/>
              <a:gd name="T59" fmla="*/ 152 h 260"/>
              <a:gd name="T60" fmla="*/ 260 w 260"/>
              <a:gd name="T61" fmla="*/ 130 h 260"/>
              <a:gd name="T62" fmla="*/ 257 w 260"/>
              <a:gd name="T63" fmla="*/ 111 h 260"/>
              <a:gd name="T64" fmla="*/ 251 w 260"/>
              <a:gd name="T65" fmla="*/ 89 h 260"/>
              <a:gd name="T66" fmla="*/ 244 w 260"/>
              <a:gd name="T67" fmla="*/ 73 h 260"/>
              <a:gd name="T68" fmla="*/ 235 w 260"/>
              <a:gd name="T69" fmla="*/ 54 h 260"/>
              <a:gd name="T70" fmla="*/ 222 w 260"/>
              <a:gd name="T71" fmla="*/ 41 h 260"/>
              <a:gd name="T72" fmla="*/ 206 w 260"/>
              <a:gd name="T73" fmla="*/ 29 h 260"/>
              <a:gd name="T74" fmla="*/ 191 w 260"/>
              <a:gd name="T75" fmla="*/ 16 h 260"/>
              <a:gd name="T76" fmla="*/ 172 w 260"/>
              <a:gd name="T77" fmla="*/ 10 h 260"/>
              <a:gd name="T78" fmla="*/ 153 w 260"/>
              <a:gd name="T79" fmla="*/ 3 h 260"/>
              <a:gd name="T80" fmla="*/ 130 w 260"/>
              <a:gd name="T81" fmla="*/ 3 h 260"/>
              <a:gd name="T82" fmla="*/ 130 w 260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0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9"/>
                </a:lnTo>
                <a:lnTo>
                  <a:pt x="38" y="41"/>
                </a:lnTo>
                <a:lnTo>
                  <a:pt x="26" y="54"/>
                </a:lnTo>
                <a:lnTo>
                  <a:pt x="16" y="73"/>
                </a:lnTo>
                <a:lnTo>
                  <a:pt x="10" y="89"/>
                </a:lnTo>
                <a:lnTo>
                  <a:pt x="3" y="111"/>
                </a:lnTo>
                <a:lnTo>
                  <a:pt x="0" y="130"/>
                </a:lnTo>
                <a:lnTo>
                  <a:pt x="3" y="152"/>
                </a:lnTo>
                <a:lnTo>
                  <a:pt x="10" y="171"/>
                </a:lnTo>
                <a:lnTo>
                  <a:pt x="16" y="190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53" y="257"/>
                </a:lnTo>
                <a:lnTo>
                  <a:pt x="172" y="254"/>
                </a:lnTo>
                <a:lnTo>
                  <a:pt x="191" y="244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0"/>
                </a:lnTo>
                <a:lnTo>
                  <a:pt x="251" y="171"/>
                </a:lnTo>
                <a:lnTo>
                  <a:pt x="257" y="152"/>
                </a:lnTo>
                <a:lnTo>
                  <a:pt x="260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41"/>
                </a:lnTo>
                <a:lnTo>
                  <a:pt x="206" y="29"/>
                </a:lnTo>
                <a:lnTo>
                  <a:pt x="191" y="16"/>
                </a:lnTo>
                <a:lnTo>
                  <a:pt x="172" y="10"/>
                </a:lnTo>
                <a:lnTo>
                  <a:pt x="153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2" name="Freeform 22"/>
          <p:cNvSpPr>
            <a:spLocks/>
          </p:cNvSpPr>
          <p:nvPr/>
        </p:nvSpPr>
        <p:spPr bwMode="auto">
          <a:xfrm>
            <a:off x="5786439" y="4268789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83" name="Line 23"/>
          <p:cNvSpPr>
            <a:spLocks noChangeShapeType="1"/>
          </p:cNvSpPr>
          <p:nvPr/>
        </p:nvSpPr>
        <p:spPr bwMode="auto">
          <a:xfrm>
            <a:off x="7543800" y="2390776"/>
            <a:ext cx="1588" cy="715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4" name="Line 24"/>
          <p:cNvSpPr>
            <a:spLocks noChangeShapeType="1"/>
          </p:cNvSpPr>
          <p:nvPr/>
        </p:nvSpPr>
        <p:spPr bwMode="auto">
          <a:xfrm>
            <a:off x="6154738" y="3044825"/>
            <a:ext cx="4762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5" name="Line 25"/>
          <p:cNvSpPr>
            <a:spLocks noChangeShapeType="1"/>
          </p:cNvSpPr>
          <p:nvPr/>
        </p:nvSpPr>
        <p:spPr bwMode="auto">
          <a:xfrm>
            <a:off x="5807076" y="1951039"/>
            <a:ext cx="276225" cy="701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6" name="Line 26"/>
          <p:cNvSpPr>
            <a:spLocks noChangeShapeType="1"/>
          </p:cNvSpPr>
          <p:nvPr/>
        </p:nvSpPr>
        <p:spPr bwMode="auto">
          <a:xfrm flipV="1">
            <a:off x="6335714" y="2379664"/>
            <a:ext cx="6191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" name="Line 27"/>
          <p:cNvSpPr>
            <a:spLocks noChangeShapeType="1"/>
          </p:cNvSpPr>
          <p:nvPr/>
        </p:nvSpPr>
        <p:spPr bwMode="auto">
          <a:xfrm>
            <a:off x="7543800" y="3533776"/>
            <a:ext cx="1588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" name="Line 28"/>
          <p:cNvSpPr>
            <a:spLocks noChangeShapeType="1"/>
          </p:cNvSpPr>
          <p:nvPr/>
        </p:nvSpPr>
        <p:spPr bwMode="auto">
          <a:xfrm>
            <a:off x="7745414" y="3311525"/>
            <a:ext cx="579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" name="Line 29"/>
          <p:cNvSpPr>
            <a:spLocks noChangeShapeType="1"/>
          </p:cNvSpPr>
          <p:nvPr/>
        </p:nvSpPr>
        <p:spPr bwMode="auto">
          <a:xfrm flipH="1">
            <a:off x="6173788" y="3902076"/>
            <a:ext cx="781050" cy="487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0" name="Line 30"/>
          <p:cNvSpPr>
            <a:spLocks noChangeShapeType="1"/>
          </p:cNvSpPr>
          <p:nvPr/>
        </p:nvSpPr>
        <p:spPr bwMode="auto">
          <a:xfrm>
            <a:off x="6172200" y="4600575"/>
            <a:ext cx="700088" cy="528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1" name="Line 31"/>
          <p:cNvSpPr>
            <a:spLocks noChangeShapeType="1"/>
          </p:cNvSpPr>
          <p:nvPr/>
        </p:nvSpPr>
        <p:spPr bwMode="auto">
          <a:xfrm flipV="1">
            <a:off x="5988050" y="3413126"/>
            <a:ext cx="1588" cy="855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2" name="Line 32"/>
          <p:cNvSpPr>
            <a:spLocks noChangeShapeType="1"/>
          </p:cNvSpPr>
          <p:nvPr/>
        </p:nvSpPr>
        <p:spPr bwMode="auto">
          <a:xfrm flipH="1" flipV="1">
            <a:off x="5141913" y="3895725"/>
            <a:ext cx="67945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" name="Line 33"/>
          <p:cNvSpPr>
            <a:spLocks noChangeShapeType="1"/>
          </p:cNvSpPr>
          <p:nvPr/>
        </p:nvSpPr>
        <p:spPr bwMode="auto">
          <a:xfrm flipH="1">
            <a:off x="5162550" y="4611689"/>
            <a:ext cx="679450" cy="479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4" name="Line 34"/>
          <p:cNvSpPr>
            <a:spLocks noChangeShapeType="1"/>
          </p:cNvSpPr>
          <p:nvPr/>
        </p:nvSpPr>
        <p:spPr bwMode="auto">
          <a:xfrm>
            <a:off x="5029200" y="51339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5" name="Line 35"/>
          <p:cNvSpPr>
            <a:spLocks noChangeShapeType="1"/>
          </p:cNvSpPr>
          <p:nvPr/>
        </p:nvSpPr>
        <p:spPr bwMode="auto">
          <a:xfrm>
            <a:off x="5026026" y="5780089"/>
            <a:ext cx="4763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6" name="Line 36"/>
          <p:cNvSpPr>
            <a:spLocks noChangeShapeType="1"/>
          </p:cNvSpPr>
          <p:nvPr/>
        </p:nvSpPr>
        <p:spPr bwMode="auto">
          <a:xfrm>
            <a:off x="7015164" y="5121275"/>
            <a:ext cx="1587" cy="331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7" name="Line 37"/>
          <p:cNvSpPr>
            <a:spLocks noChangeShapeType="1"/>
          </p:cNvSpPr>
          <p:nvPr/>
        </p:nvSpPr>
        <p:spPr bwMode="auto">
          <a:xfrm>
            <a:off x="7015164" y="5865813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8" name="Freeform 38"/>
          <p:cNvSpPr>
            <a:spLocks/>
          </p:cNvSpPr>
          <p:nvPr/>
        </p:nvSpPr>
        <p:spPr bwMode="auto">
          <a:xfrm>
            <a:off x="4276725" y="3200401"/>
            <a:ext cx="407988" cy="409575"/>
          </a:xfrm>
          <a:custGeom>
            <a:avLst/>
            <a:gdLst>
              <a:gd name="T0" fmla="*/ 127 w 257"/>
              <a:gd name="T1" fmla="*/ 0 h 258"/>
              <a:gd name="T2" fmla="*/ 108 w 257"/>
              <a:gd name="T3" fmla="*/ 4 h 258"/>
              <a:gd name="T4" fmla="*/ 89 w 257"/>
              <a:gd name="T5" fmla="*/ 7 h 258"/>
              <a:gd name="T6" fmla="*/ 69 w 257"/>
              <a:gd name="T7" fmla="*/ 16 h 258"/>
              <a:gd name="T8" fmla="*/ 50 w 257"/>
              <a:gd name="T9" fmla="*/ 26 h 258"/>
              <a:gd name="T10" fmla="*/ 38 w 257"/>
              <a:gd name="T11" fmla="*/ 39 h 258"/>
              <a:gd name="T12" fmla="*/ 25 w 257"/>
              <a:gd name="T13" fmla="*/ 54 h 258"/>
              <a:gd name="T14" fmla="*/ 12 w 257"/>
              <a:gd name="T15" fmla="*/ 70 h 258"/>
              <a:gd name="T16" fmla="*/ 6 w 257"/>
              <a:gd name="T17" fmla="*/ 89 h 258"/>
              <a:gd name="T18" fmla="*/ 0 w 257"/>
              <a:gd name="T19" fmla="*/ 108 h 258"/>
              <a:gd name="T20" fmla="*/ 0 w 257"/>
              <a:gd name="T21" fmla="*/ 131 h 258"/>
              <a:gd name="T22" fmla="*/ 0 w 257"/>
              <a:gd name="T23" fmla="*/ 150 h 258"/>
              <a:gd name="T24" fmla="*/ 6 w 257"/>
              <a:gd name="T25" fmla="*/ 172 h 258"/>
              <a:gd name="T26" fmla="*/ 12 w 257"/>
              <a:gd name="T27" fmla="*/ 188 h 258"/>
              <a:gd name="T28" fmla="*/ 25 w 257"/>
              <a:gd name="T29" fmla="*/ 207 h 258"/>
              <a:gd name="T30" fmla="*/ 38 w 257"/>
              <a:gd name="T31" fmla="*/ 219 h 258"/>
              <a:gd name="T32" fmla="*/ 50 w 257"/>
              <a:gd name="T33" fmla="*/ 235 h 258"/>
              <a:gd name="T34" fmla="*/ 69 w 257"/>
              <a:gd name="T35" fmla="*/ 245 h 258"/>
              <a:gd name="T36" fmla="*/ 89 w 257"/>
              <a:gd name="T37" fmla="*/ 251 h 258"/>
              <a:gd name="T38" fmla="*/ 108 w 257"/>
              <a:gd name="T39" fmla="*/ 258 h 258"/>
              <a:gd name="T40" fmla="*/ 127 w 257"/>
              <a:gd name="T41" fmla="*/ 258 h 258"/>
              <a:gd name="T42" fmla="*/ 149 w 257"/>
              <a:gd name="T43" fmla="*/ 258 h 258"/>
              <a:gd name="T44" fmla="*/ 168 w 257"/>
              <a:gd name="T45" fmla="*/ 251 h 258"/>
              <a:gd name="T46" fmla="*/ 187 w 257"/>
              <a:gd name="T47" fmla="*/ 245 h 258"/>
              <a:gd name="T48" fmla="*/ 203 w 257"/>
              <a:gd name="T49" fmla="*/ 235 h 258"/>
              <a:gd name="T50" fmla="*/ 219 w 257"/>
              <a:gd name="T51" fmla="*/ 219 h 258"/>
              <a:gd name="T52" fmla="*/ 231 w 257"/>
              <a:gd name="T53" fmla="*/ 207 h 258"/>
              <a:gd name="T54" fmla="*/ 241 w 257"/>
              <a:gd name="T55" fmla="*/ 188 h 258"/>
              <a:gd name="T56" fmla="*/ 250 w 257"/>
              <a:gd name="T57" fmla="*/ 172 h 258"/>
              <a:gd name="T58" fmla="*/ 253 w 257"/>
              <a:gd name="T59" fmla="*/ 150 h 258"/>
              <a:gd name="T60" fmla="*/ 257 w 257"/>
              <a:gd name="T61" fmla="*/ 131 h 258"/>
              <a:gd name="T62" fmla="*/ 253 w 257"/>
              <a:gd name="T63" fmla="*/ 108 h 258"/>
              <a:gd name="T64" fmla="*/ 250 w 257"/>
              <a:gd name="T65" fmla="*/ 89 h 258"/>
              <a:gd name="T66" fmla="*/ 241 w 257"/>
              <a:gd name="T67" fmla="*/ 70 h 258"/>
              <a:gd name="T68" fmla="*/ 231 w 257"/>
              <a:gd name="T69" fmla="*/ 54 h 258"/>
              <a:gd name="T70" fmla="*/ 219 w 257"/>
              <a:gd name="T71" fmla="*/ 39 h 258"/>
              <a:gd name="T72" fmla="*/ 203 w 257"/>
              <a:gd name="T73" fmla="*/ 26 h 258"/>
              <a:gd name="T74" fmla="*/ 187 w 257"/>
              <a:gd name="T75" fmla="*/ 16 h 258"/>
              <a:gd name="T76" fmla="*/ 168 w 257"/>
              <a:gd name="T77" fmla="*/ 7 h 258"/>
              <a:gd name="T78" fmla="*/ 149 w 257"/>
              <a:gd name="T79" fmla="*/ 4 h 258"/>
              <a:gd name="T80" fmla="*/ 127 w 257"/>
              <a:gd name="T81" fmla="*/ 0 h 258"/>
              <a:gd name="T82" fmla="*/ 127 w 257"/>
              <a:gd name="T8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8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69" y="16"/>
                </a:lnTo>
                <a:lnTo>
                  <a:pt x="50" y="26"/>
                </a:lnTo>
                <a:lnTo>
                  <a:pt x="38" y="39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1"/>
                </a:lnTo>
                <a:lnTo>
                  <a:pt x="0" y="150"/>
                </a:lnTo>
                <a:lnTo>
                  <a:pt x="6" y="172"/>
                </a:lnTo>
                <a:lnTo>
                  <a:pt x="12" y="188"/>
                </a:lnTo>
                <a:lnTo>
                  <a:pt x="25" y="207"/>
                </a:lnTo>
                <a:lnTo>
                  <a:pt x="38" y="219"/>
                </a:lnTo>
                <a:lnTo>
                  <a:pt x="50" y="235"/>
                </a:lnTo>
                <a:lnTo>
                  <a:pt x="69" y="245"/>
                </a:lnTo>
                <a:lnTo>
                  <a:pt x="89" y="251"/>
                </a:lnTo>
                <a:lnTo>
                  <a:pt x="108" y="258"/>
                </a:lnTo>
                <a:lnTo>
                  <a:pt x="127" y="258"/>
                </a:lnTo>
                <a:lnTo>
                  <a:pt x="149" y="258"/>
                </a:lnTo>
                <a:lnTo>
                  <a:pt x="168" y="251"/>
                </a:lnTo>
                <a:lnTo>
                  <a:pt x="187" y="245"/>
                </a:lnTo>
                <a:lnTo>
                  <a:pt x="203" y="235"/>
                </a:lnTo>
                <a:lnTo>
                  <a:pt x="219" y="219"/>
                </a:lnTo>
                <a:lnTo>
                  <a:pt x="231" y="207"/>
                </a:lnTo>
                <a:lnTo>
                  <a:pt x="241" y="188"/>
                </a:lnTo>
                <a:lnTo>
                  <a:pt x="250" y="172"/>
                </a:lnTo>
                <a:lnTo>
                  <a:pt x="253" y="150"/>
                </a:lnTo>
                <a:lnTo>
                  <a:pt x="257" y="131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9" y="39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4"/>
                </a:lnTo>
                <a:lnTo>
                  <a:pt x="127" y="0"/>
                </a:lnTo>
                <a:lnTo>
                  <a:pt x="12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9" name="Freeform 39"/>
          <p:cNvSpPr>
            <a:spLocks/>
          </p:cNvSpPr>
          <p:nvPr/>
        </p:nvSpPr>
        <p:spPr bwMode="auto">
          <a:xfrm>
            <a:off x="4759325" y="2233613"/>
            <a:ext cx="407988" cy="412750"/>
          </a:xfrm>
          <a:custGeom>
            <a:avLst/>
            <a:gdLst>
              <a:gd name="T0" fmla="*/ 130 w 257"/>
              <a:gd name="T1" fmla="*/ 0 h 260"/>
              <a:gd name="T2" fmla="*/ 108 w 257"/>
              <a:gd name="T3" fmla="*/ 3 h 260"/>
              <a:gd name="T4" fmla="*/ 89 w 257"/>
              <a:gd name="T5" fmla="*/ 10 h 260"/>
              <a:gd name="T6" fmla="*/ 70 w 257"/>
              <a:gd name="T7" fmla="*/ 16 h 260"/>
              <a:gd name="T8" fmla="*/ 54 w 257"/>
              <a:gd name="T9" fmla="*/ 26 h 260"/>
              <a:gd name="T10" fmla="*/ 38 w 257"/>
              <a:gd name="T11" fmla="*/ 38 h 260"/>
              <a:gd name="T12" fmla="*/ 26 w 257"/>
              <a:gd name="T13" fmla="*/ 54 h 260"/>
              <a:gd name="T14" fmla="*/ 16 w 257"/>
              <a:gd name="T15" fmla="*/ 73 h 260"/>
              <a:gd name="T16" fmla="*/ 7 w 257"/>
              <a:gd name="T17" fmla="*/ 89 h 260"/>
              <a:gd name="T18" fmla="*/ 3 w 257"/>
              <a:gd name="T19" fmla="*/ 111 h 260"/>
              <a:gd name="T20" fmla="*/ 0 w 257"/>
              <a:gd name="T21" fmla="*/ 130 h 260"/>
              <a:gd name="T22" fmla="*/ 3 w 257"/>
              <a:gd name="T23" fmla="*/ 153 h 260"/>
              <a:gd name="T24" fmla="*/ 7 w 257"/>
              <a:gd name="T25" fmla="*/ 172 h 260"/>
              <a:gd name="T26" fmla="*/ 16 w 257"/>
              <a:gd name="T27" fmla="*/ 191 h 260"/>
              <a:gd name="T28" fmla="*/ 26 w 257"/>
              <a:gd name="T29" fmla="*/ 206 h 260"/>
              <a:gd name="T30" fmla="*/ 38 w 257"/>
              <a:gd name="T31" fmla="*/ 222 h 260"/>
              <a:gd name="T32" fmla="*/ 54 w 257"/>
              <a:gd name="T33" fmla="*/ 235 h 260"/>
              <a:gd name="T34" fmla="*/ 70 w 257"/>
              <a:gd name="T35" fmla="*/ 245 h 260"/>
              <a:gd name="T36" fmla="*/ 89 w 257"/>
              <a:gd name="T37" fmla="*/ 254 h 260"/>
              <a:gd name="T38" fmla="*/ 108 w 257"/>
              <a:gd name="T39" fmla="*/ 257 h 260"/>
              <a:gd name="T40" fmla="*/ 130 w 257"/>
              <a:gd name="T41" fmla="*/ 260 h 260"/>
              <a:gd name="T42" fmla="*/ 149 w 257"/>
              <a:gd name="T43" fmla="*/ 257 h 260"/>
              <a:gd name="T44" fmla="*/ 171 w 257"/>
              <a:gd name="T45" fmla="*/ 254 h 260"/>
              <a:gd name="T46" fmla="*/ 190 w 257"/>
              <a:gd name="T47" fmla="*/ 245 h 260"/>
              <a:gd name="T48" fmla="*/ 206 w 257"/>
              <a:gd name="T49" fmla="*/ 235 h 260"/>
              <a:gd name="T50" fmla="*/ 222 w 257"/>
              <a:gd name="T51" fmla="*/ 222 h 260"/>
              <a:gd name="T52" fmla="*/ 235 w 257"/>
              <a:gd name="T53" fmla="*/ 206 h 260"/>
              <a:gd name="T54" fmla="*/ 244 w 257"/>
              <a:gd name="T55" fmla="*/ 191 h 260"/>
              <a:gd name="T56" fmla="*/ 251 w 257"/>
              <a:gd name="T57" fmla="*/ 172 h 260"/>
              <a:gd name="T58" fmla="*/ 257 w 257"/>
              <a:gd name="T59" fmla="*/ 153 h 260"/>
              <a:gd name="T60" fmla="*/ 257 w 257"/>
              <a:gd name="T61" fmla="*/ 130 h 260"/>
              <a:gd name="T62" fmla="*/ 257 w 257"/>
              <a:gd name="T63" fmla="*/ 111 h 260"/>
              <a:gd name="T64" fmla="*/ 251 w 257"/>
              <a:gd name="T65" fmla="*/ 89 h 260"/>
              <a:gd name="T66" fmla="*/ 244 w 257"/>
              <a:gd name="T67" fmla="*/ 73 h 260"/>
              <a:gd name="T68" fmla="*/ 235 w 257"/>
              <a:gd name="T69" fmla="*/ 54 h 260"/>
              <a:gd name="T70" fmla="*/ 222 w 257"/>
              <a:gd name="T71" fmla="*/ 38 h 260"/>
              <a:gd name="T72" fmla="*/ 206 w 257"/>
              <a:gd name="T73" fmla="*/ 26 h 260"/>
              <a:gd name="T74" fmla="*/ 190 w 257"/>
              <a:gd name="T75" fmla="*/ 16 h 260"/>
              <a:gd name="T76" fmla="*/ 171 w 257"/>
              <a:gd name="T77" fmla="*/ 10 h 260"/>
              <a:gd name="T78" fmla="*/ 149 w 257"/>
              <a:gd name="T79" fmla="*/ 3 h 260"/>
              <a:gd name="T80" fmla="*/ 130 w 257"/>
              <a:gd name="T81" fmla="*/ 3 h 260"/>
              <a:gd name="T82" fmla="*/ 130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3"/>
                </a:lnTo>
                <a:lnTo>
                  <a:pt x="7" y="89"/>
                </a:lnTo>
                <a:lnTo>
                  <a:pt x="3" y="111"/>
                </a:lnTo>
                <a:lnTo>
                  <a:pt x="0" y="130"/>
                </a:lnTo>
                <a:lnTo>
                  <a:pt x="3" y="153"/>
                </a:lnTo>
                <a:lnTo>
                  <a:pt x="7" y="172"/>
                </a:lnTo>
                <a:lnTo>
                  <a:pt x="16" y="191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5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49" y="257"/>
                </a:lnTo>
                <a:lnTo>
                  <a:pt x="171" y="254"/>
                </a:lnTo>
                <a:lnTo>
                  <a:pt x="190" y="245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1"/>
                </a:lnTo>
                <a:lnTo>
                  <a:pt x="251" y="172"/>
                </a:lnTo>
                <a:lnTo>
                  <a:pt x="257" y="153"/>
                </a:lnTo>
                <a:lnTo>
                  <a:pt x="257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90" y="16"/>
                </a:lnTo>
                <a:lnTo>
                  <a:pt x="171" y="10"/>
                </a:lnTo>
                <a:lnTo>
                  <a:pt x="149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0" name="Line 40"/>
          <p:cNvSpPr>
            <a:spLocks noChangeShapeType="1"/>
          </p:cNvSpPr>
          <p:nvPr/>
        </p:nvSpPr>
        <p:spPr bwMode="auto">
          <a:xfrm>
            <a:off x="4965700" y="1951039"/>
            <a:ext cx="1588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1" name="Line 41"/>
          <p:cNvSpPr>
            <a:spLocks noChangeShapeType="1"/>
          </p:cNvSpPr>
          <p:nvPr/>
        </p:nvSpPr>
        <p:spPr bwMode="auto">
          <a:xfrm>
            <a:off x="4965700" y="2641601"/>
            <a:ext cx="1588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2" name="Freeform 42"/>
          <p:cNvSpPr>
            <a:spLocks/>
          </p:cNvSpPr>
          <p:nvPr/>
        </p:nvSpPr>
        <p:spPr bwMode="auto">
          <a:xfrm>
            <a:off x="5957889" y="2632075"/>
            <a:ext cx="407987" cy="412750"/>
          </a:xfrm>
          <a:custGeom>
            <a:avLst/>
            <a:gdLst>
              <a:gd name="T0" fmla="*/ 127 w 257"/>
              <a:gd name="T1" fmla="*/ 0 h 260"/>
              <a:gd name="T2" fmla="*/ 108 w 257"/>
              <a:gd name="T3" fmla="*/ 3 h 260"/>
              <a:gd name="T4" fmla="*/ 89 w 257"/>
              <a:gd name="T5" fmla="*/ 9 h 260"/>
              <a:gd name="T6" fmla="*/ 70 w 257"/>
              <a:gd name="T7" fmla="*/ 16 h 260"/>
              <a:gd name="T8" fmla="*/ 51 w 257"/>
              <a:gd name="T9" fmla="*/ 28 h 260"/>
              <a:gd name="T10" fmla="*/ 38 w 257"/>
              <a:gd name="T11" fmla="*/ 41 h 260"/>
              <a:gd name="T12" fmla="*/ 25 w 257"/>
              <a:gd name="T13" fmla="*/ 54 h 260"/>
              <a:gd name="T14" fmla="*/ 13 w 257"/>
              <a:gd name="T15" fmla="*/ 73 h 260"/>
              <a:gd name="T16" fmla="*/ 6 w 257"/>
              <a:gd name="T17" fmla="*/ 89 h 260"/>
              <a:gd name="T18" fmla="*/ 0 w 257"/>
              <a:gd name="T19" fmla="*/ 111 h 260"/>
              <a:gd name="T20" fmla="*/ 0 w 257"/>
              <a:gd name="T21" fmla="*/ 130 h 260"/>
              <a:gd name="T22" fmla="*/ 0 w 257"/>
              <a:gd name="T23" fmla="*/ 152 h 260"/>
              <a:gd name="T24" fmla="*/ 6 w 257"/>
              <a:gd name="T25" fmla="*/ 171 h 260"/>
              <a:gd name="T26" fmla="*/ 13 w 257"/>
              <a:gd name="T27" fmla="*/ 190 h 260"/>
              <a:gd name="T28" fmla="*/ 25 w 257"/>
              <a:gd name="T29" fmla="*/ 206 h 260"/>
              <a:gd name="T30" fmla="*/ 38 w 257"/>
              <a:gd name="T31" fmla="*/ 222 h 260"/>
              <a:gd name="T32" fmla="*/ 51 w 257"/>
              <a:gd name="T33" fmla="*/ 235 h 260"/>
              <a:gd name="T34" fmla="*/ 70 w 257"/>
              <a:gd name="T35" fmla="*/ 244 h 260"/>
              <a:gd name="T36" fmla="*/ 89 w 257"/>
              <a:gd name="T37" fmla="*/ 254 h 260"/>
              <a:gd name="T38" fmla="*/ 108 w 257"/>
              <a:gd name="T39" fmla="*/ 257 h 260"/>
              <a:gd name="T40" fmla="*/ 127 w 257"/>
              <a:gd name="T41" fmla="*/ 260 h 260"/>
              <a:gd name="T42" fmla="*/ 149 w 257"/>
              <a:gd name="T43" fmla="*/ 257 h 260"/>
              <a:gd name="T44" fmla="*/ 168 w 257"/>
              <a:gd name="T45" fmla="*/ 254 h 260"/>
              <a:gd name="T46" fmla="*/ 187 w 257"/>
              <a:gd name="T47" fmla="*/ 244 h 260"/>
              <a:gd name="T48" fmla="*/ 203 w 257"/>
              <a:gd name="T49" fmla="*/ 235 h 260"/>
              <a:gd name="T50" fmla="*/ 219 w 257"/>
              <a:gd name="T51" fmla="*/ 222 h 260"/>
              <a:gd name="T52" fmla="*/ 232 w 257"/>
              <a:gd name="T53" fmla="*/ 206 h 260"/>
              <a:gd name="T54" fmla="*/ 241 w 257"/>
              <a:gd name="T55" fmla="*/ 190 h 260"/>
              <a:gd name="T56" fmla="*/ 251 w 257"/>
              <a:gd name="T57" fmla="*/ 171 h 260"/>
              <a:gd name="T58" fmla="*/ 254 w 257"/>
              <a:gd name="T59" fmla="*/ 152 h 260"/>
              <a:gd name="T60" fmla="*/ 257 w 257"/>
              <a:gd name="T61" fmla="*/ 130 h 260"/>
              <a:gd name="T62" fmla="*/ 254 w 257"/>
              <a:gd name="T63" fmla="*/ 111 h 260"/>
              <a:gd name="T64" fmla="*/ 251 w 257"/>
              <a:gd name="T65" fmla="*/ 89 h 260"/>
              <a:gd name="T66" fmla="*/ 241 w 257"/>
              <a:gd name="T67" fmla="*/ 73 h 260"/>
              <a:gd name="T68" fmla="*/ 232 w 257"/>
              <a:gd name="T69" fmla="*/ 54 h 260"/>
              <a:gd name="T70" fmla="*/ 219 w 257"/>
              <a:gd name="T71" fmla="*/ 41 h 260"/>
              <a:gd name="T72" fmla="*/ 203 w 257"/>
              <a:gd name="T73" fmla="*/ 28 h 260"/>
              <a:gd name="T74" fmla="*/ 187 w 257"/>
              <a:gd name="T75" fmla="*/ 16 h 260"/>
              <a:gd name="T76" fmla="*/ 168 w 257"/>
              <a:gd name="T77" fmla="*/ 9 h 260"/>
              <a:gd name="T78" fmla="*/ 149 w 257"/>
              <a:gd name="T79" fmla="*/ 3 h 260"/>
              <a:gd name="T80" fmla="*/ 127 w 257"/>
              <a:gd name="T81" fmla="*/ 3 h 260"/>
              <a:gd name="T82" fmla="*/ 127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27" y="0"/>
                </a:moveTo>
                <a:lnTo>
                  <a:pt x="108" y="3"/>
                </a:lnTo>
                <a:lnTo>
                  <a:pt x="89" y="9"/>
                </a:lnTo>
                <a:lnTo>
                  <a:pt x="70" y="16"/>
                </a:lnTo>
                <a:lnTo>
                  <a:pt x="51" y="28"/>
                </a:lnTo>
                <a:lnTo>
                  <a:pt x="38" y="41"/>
                </a:lnTo>
                <a:lnTo>
                  <a:pt x="25" y="54"/>
                </a:lnTo>
                <a:lnTo>
                  <a:pt x="13" y="73"/>
                </a:lnTo>
                <a:lnTo>
                  <a:pt x="6" y="89"/>
                </a:lnTo>
                <a:lnTo>
                  <a:pt x="0" y="111"/>
                </a:lnTo>
                <a:lnTo>
                  <a:pt x="0" y="130"/>
                </a:lnTo>
                <a:lnTo>
                  <a:pt x="0" y="152"/>
                </a:lnTo>
                <a:lnTo>
                  <a:pt x="6" y="171"/>
                </a:lnTo>
                <a:lnTo>
                  <a:pt x="13" y="190"/>
                </a:lnTo>
                <a:lnTo>
                  <a:pt x="25" y="206"/>
                </a:lnTo>
                <a:lnTo>
                  <a:pt x="38" y="222"/>
                </a:lnTo>
                <a:lnTo>
                  <a:pt x="51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27" y="260"/>
                </a:lnTo>
                <a:lnTo>
                  <a:pt x="149" y="257"/>
                </a:lnTo>
                <a:lnTo>
                  <a:pt x="168" y="254"/>
                </a:lnTo>
                <a:lnTo>
                  <a:pt x="187" y="244"/>
                </a:lnTo>
                <a:lnTo>
                  <a:pt x="203" y="235"/>
                </a:lnTo>
                <a:lnTo>
                  <a:pt x="219" y="222"/>
                </a:lnTo>
                <a:lnTo>
                  <a:pt x="232" y="206"/>
                </a:lnTo>
                <a:lnTo>
                  <a:pt x="241" y="190"/>
                </a:lnTo>
                <a:lnTo>
                  <a:pt x="251" y="171"/>
                </a:lnTo>
                <a:lnTo>
                  <a:pt x="254" y="152"/>
                </a:lnTo>
                <a:lnTo>
                  <a:pt x="257" y="130"/>
                </a:lnTo>
                <a:lnTo>
                  <a:pt x="254" y="111"/>
                </a:lnTo>
                <a:lnTo>
                  <a:pt x="251" y="89"/>
                </a:lnTo>
                <a:lnTo>
                  <a:pt x="241" y="73"/>
                </a:lnTo>
                <a:lnTo>
                  <a:pt x="232" y="54"/>
                </a:lnTo>
                <a:lnTo>
                  <a:pt x="219" y="41"/>
                </a:lnTo>
                <a:lnTo>
                  <a:pt x="203" y="28"/>
                </a:lnTo>
                <a:lnTo>
                  <a:pt x="187" y="16"/>
                </a:lnTo>
                <a:lnTo>
                  <a:pt x="168" y="9"/>
                </a:lnTo>
                <a:lnTo>
                  <a:pt x="149" y="3"/>
                </a:lnTo>
                <a:lnTo>
                  <a:pt x="127" y="3"/>
                </a:lnTo>
                <a:lnTo>
                  <a:pt x="127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3" name="Freeform 43"/>
          <p:cNvSpPr>
            <a:spLocks/>
          </p:cNvSpPr>
          <p:nvPr/>
        </p:nvSpPr>
        <p:spPr bwMode="auto">
          <a:xfrm>
            <a:off x="7332664" y="3109914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4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6 w 257"/>
              <a:gd name="T15" fmla="*/ 70 h 257"/>
              <a:gd name="T16" fmla="*/ 6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50 h 257"/>
              <a:gd name="T24" fmla="*/ 6 w 257"/>
              <a:gd name="T25" fmla="*/ 169 h 257"/>
              <a:gd name="T26" fmla="*/ 16 w 257"/>
              <a:gd name="T27" fmla="*/ 188 h 257"/>
              <a:gd name="T28" fmla="*/ 25 w 257"/>
              <a:gd name="T29" fmla="*/ 203 h 257"/>
              <a:gd name="T30" fmla="*/ 38 w 257"/>
              <a:gd name="T31" fmla="*/ 219 h 257"/>
              <a:gd name="T32" fmla="*/ 54 w 257"/>
              <a:gd name="T33" fmla="*/ 232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1 w 257"/>
              <a:gd name="T45" fmla="*/ 251 h 257"/>
              <a:gd name="T46" fmla="*/ 187 w 257"/>
              <a:gd name="T47" fmla="*/ 245 h 257"/>
              <a:gd name="T48" fmla="*/ 206 w 257"/>
              <a:gd name="T49" fmla="*/ 232 h 257"/>
              <a:gd name="T50" fmla="*/ 222 w 257"/>
              <a:gd name="T51" fmla="*/ 219 h 257"/>
              <a:gd name="T52" fmla="*/ 235 w 257"/>
              <a:gd name="T53" fmla="*/ 203 h 257"/>
              <a:gd name="T54" fmla="*/ 244 w 257"/>
              <a:gd name="T55" fmla="*/ 188 h 257"/>
              <a:gd name="T56" fmla="*/ 251 w 257"/>
              <a:gd name="T57" fmla="*/ 169 h 257"/>
              <a:gd name="T58" fmla="*/ 257 w 257"/>
              <a:gd name="T59" fmla="*/ 150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22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1 w 257"/>
              <a:gd name="T77" fmla="*/ 7 h 257"/>
              <a:gd name="T78" fmla="*/ 149 w 257"/>
              <a:gd name="T79" fmla="*/ 4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5" y="54"/>
                </a:lnTo>
                <a:lnTo>
                  <a:pt x="16" y="70"/>
                </a:lnTo>
                <a:lnTo>
                  <a:pt x="6" y="89"/>
                </a:lnTo>
                <a:lnTo>
                  <a:pt x="3" y="108"/>
                </a:lnTo>
                <a:lnTo>
                  <a:pt x="0" y="130"/>
                </a:lnTo>
                <a:lnTo>
                  <a:pt x="3" y="150"/>
                </a:lnTo>
                <a:lnTo>
                  <a:pt x="6" y="169"/>
                </a:lnTo>
                <a:lnTo>
                  <a:pt x="16" y="188"/>
                </a:lnTo>
                <a:lnTo>
                  <a:pt x="25" y="203"/>
                </a:lnTo>
                <a:lnTo>
                  <a:pt x="38" y="219"/>
                </a:lnTo>
                <a:lnTo>
                  <a:pt x="54" y="232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1" y="251"/>
                </a:lnTo>
                <a:lnTo>
                  <a:pt x="187" y="245"/>
                </a:lnTo>
                <a:lnTo>
                  <a:pt x="206" y="232"/>
                </a:lnTo>
                <a:lnTo>
                  <a:pt x="222" y="219"/>
                </a:lnTo>
                <a:lnTo>
                  <a:pt x="235" y="203"/>
                </a:lnTo>
                <a:lnTo>
                  <a:pt x="244" y="188"/>
                </a:lnTo>
                <a:lnTo>
                  <a:pt x="251" y="169"/>
                </a:lnTo>
                <a:lnTo>
                  <a:pt x="257" y="150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87" y="16"/>
                </a:lnTo>
                <a:lnTo>
                  <a:pt x="171" y="7"/>
                </a:lnTo>
                <a:lnTo>
                  <a:pt x="149" y="4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4" name="Rectangle 44"/>
          <p:cNvSpPr>
            <a:spLocks noChangeArrowheads="1"/>
          </p:cNvSpPr>
          <p:nvPr/>
        </p:nvSpPr>
        <p:spPr bwMode="auto">
          <a:xfrm>
            <a:off x="4508500" y="58261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/>
          </a:p>
        </p:txBody>
      </p:sp>
      <p:sp>
        <p:nvSpPr>
          <p:cNvPr id="220205" name="Line 45"/>
          <p:cNvSpPr>
            <a:spLocks noChangeShapeType="1"/>
          </p:cNvSpPr>
          <p:nvPr/>
        </p:nvSpPr>
        <p:spPr bwMode="auto">
          <a:xfrm>
            <a:off x="4478339" y="2928938"/>
            <a:ext cx="1587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6" name="Line 46"/>
          <p:cNvSpPr>
            <a:spLocks noChangeShapeType="1"/>
          </p:cNvSpPr>
          <p:nvPr/>
        </p:nvSpPr>
        <p:spPr bwMode="auto">
          <a:xfrm>
            <a:off x="4478339" y="3603625"/>
            <a:ext cx="158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7" name="Line 47"/>
          <p:cNvSpPr>
            <a:spLocks noChangeShapeType="1"/>
          </p:cNvSpPr>
          <p:nvPr/>
        </p:nvSpPr>
        <p:spPr bwMode="auto">
          <a:xfrm>
            <a:off x="7239000" y="5667376"/>
            <a:ext cx="604838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8" name="Line 48"/>
          <p:cNvSpPr>
            <a:spLocks noChangeShapeType="1"/>
          </p:cNvSpPr>
          <p:nvPr/>
        </p:nvSpPr>
        <p:spPr bwMode="auto">
          <a:xfrm>
            <a:off x="6657976" y="2379663"/>
            <a:ext cx="1692275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9" name="Line 49"/>
          <p:cNvSpPr>
            <a:spLocks noChangeShapeType="1"/>
          </p:cNvSpPr>
          <p:nvPr/>
        </p:nvSpPr>
        <p:spPr bwMode="auto">
          <a:xfrm>
            <a:off x="8334375" y="2676525"/>
            <a:ext cx="1588" cy="8572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0" name="Line 50"/>
          <p:cNvSpPr>
            <a:spLocks noChangeShapeType="1"/>
          </p:cNvSpPr>
          <p:nvPr/>
        </p:nvSpPr>
        <p:spPr bwMode="auto">
          <a:xfrm>
            <a:off x="6611938" y="3902076"/>
            <a:ext cx="1465262" cy="4763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1" name="Line 51"/>
          <p:cNvSpPr>
            <a:spLocks noChangeShapeType="1"/>
          </p:cNvSpPr>
          <p:nvPr/>
        </p:nvSpPr>
        <p:spPr bwMode="auto">
          <a:xfrm>
            <a:off x="6611938" y="5110164"/>
            <a:ext cx="1465262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2" name="Line 52"/>
          <p:cNvSpPr>
            <a:spLocks noChangeShapeType="1"/>
          </p:cNvSpPr>
          <p:nvPr/>
        </p:nvSpPr>
        <p:spPr bwMode="auto">
          <a:xfrm>
            <a:off x="3929063" y="3890963"/>
            <a:ext cx="1490662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3" name="Line 53"/>
          <p:cNvSpPr>
            <a:spLocks noChangeShapeType="1"/>
          </p:cNvSpPr>
          <p:nvPr/>
        </p:nvSpPr>
        <p:spPr bwMode="auto">
          <a:xfrm>
            <a:off x="3938589" y="5095875"/>
            <a:ext cx="1481137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4" name="Line 54"/>
          <p:cNvSpPr>
            <a:spLocks noChangeShapeType="1"/>
          </p:cNvSpPr>
          <p:nvPr/>
        </p:nvSpPr>
        <p:spPr bwMode="auto">
          <a:xfrm>
            <a:off x="4457701" y="6062664"/>
            <a:ext cx="2849563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5" name="Line 55"/>
          <p:cNvSpPr>
            <a:spLocks noChangeShapeType="1"/>
          </p:cNvSpPr>
          <p:nvPr/>
        </p:nvSpPr>
        <p:spPr bwMode="auto">
          <a:xfrm>
            <a:off x="7835900" y="5478463"/>
            <a:ext cx="1588" cy="8302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6" name="Line 56"/>
          <p:cNvSpPr>
            <a:spLocks noChangeShapeType="1"/>
          </p:cNvSpPr>
          <p:nvPr/>
        </p:nvSpPr>
        <p:spPr bwMode="auto">
          <a:xfrm>
            <a:off x="4457701" y="1946275"/>
            <a:ext cx="20939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7" name="Line 57"/>
          <p:cNvSpPr>
            <a:spLocks noChangeShapeType="1"/>
          </p:cNvSpPr>
          <p:nvPr/>
        </p:nvSpPr>
        <p:spPr bwMode="auto">
          <a:xfrm>
            <a:off x="3597276" y="2924175"/>
            <a:ext cx="18780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8" name="Line 58"/>
          <p:cNvSpPr>
            <a:spLocks noChangeShapeType="1"/>
          </p:cNvSpPr>
          <p:nvPr/>
        </p:nvSpPr>
        <p:spPr bwMode="auto">
          <a:xfrm>
            <a:off x="5514975" y="3402013"/>
            <a:ext cx="1333500" cy="63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9" name="Oval 59"/>
          <p:cNvSpPr>
            <a:spLocks noChangeArrowheads="1"/>
          </p:cNvSpPr>
          <p:nvPr/>
        </p:nvSpPr>
        <p:spPr bwMode="auto">
          <a:xfrm>
            <a:off x="4953000" y="5210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20" name="Oval 60"/>
          <p:cNvSpPr>
            <a:spLocks noChangeArrowheads="1"/>
          </p:cNvSpPr>
          <p:nvPr/>
        </p:nvSpPr>
        <p:spPr bwMode="auto">
          <a:xfrm>
            <a:off x="6934200" y="52863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21" name="Oval 61"/>
          <p:cNvSpPr>
            <a:spLocks noChangeArrowheads="1"/>
          </p:cNvSpPr>
          <p:nvPr/>
        </p:nvSpPr>
        <p:spPr bwMode="auto">
          <a:xfrm>
            <a:off x="7467600" y="36099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22" name="Oval 62"/>
          <p:cNvSpPr>
            <a:spLocks noChangeArrowheads="1"/>
          </p:cNvSpPr>
          <p:nvPr/>
        </p:nvSpPr>
        <p:spPr bwMode="auto">
          <a:xfrm>
            <a:off x="4419600" y="3686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23" name="Oval 63"/>
          <p:cNvSpPr>
            <a:spLocks noChangeArrowheads="1"/>
          </p:cNvSpPr>
          <p:nvPr/>
        </p:nvSpPr>
        <p:spPr bwMode="auto">
          <a:xfrm>
            <a:off x="6096000" y="31527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24" name="Oval 64"/>
          <p:cNvSpPr>
            <a:spLocks noChangeArrowheads="1"/>
          </p:cNvSpPr>
          <p:nvPr/>
        </p:nvSpPr>
        <p:spPr bwMode="auto">
          <a:xfrm>
            <a:off x="4876800" y="26955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25" name="Oval 65"/>
          <p:cNvSpPr>
            <a:spLocks noChangeArrowheads="1"/>
          </p:cNvSpPr>
          <p:nvPr/>
        </p:nvSpPr>
        <p:spPr bwMode="auto">
          <a:xfrm>
            <a:off x="8610600" y="56673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26" name="Text Box 66"/>
          <p:cNvSpPr txBox="1">
            <a:spLocks noChangeArrowheads="1"/>
          </p:cNvSpPr>
          <p:nvPr/>
        </p:nvSpPr>
        <p:spPr bwMode="auto">
          <a:xfrm>
            <a:off x="8763000" y="5559425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Root ports</a:t>
            </a:r>
            <a:endParaRPr lang="en-US" altLang="en-US"/>
          </a:p>
        </p:txBody>
      </p:sp>
      <p:sp>
        <p:nvSpPr>
          <p:cNvPr id="220227" name="Freeform 67"/>
          <p:cNvSpPr>
            <a:spLocks/>
          </p:cNvSpPr>
          <p:nvPr/>
        </p:nvSpPr>
        <p:spPr bwMode="auto">
          <a:xfrm>
            <a:off x="8610600" y="5286375"/>
            <a:ext cx="152400" cy="152400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28" name="Text Box 68"/>
          <p:cNvSpPr txBox="1">
            <a:spLocks noChangeArrowheads="1"/>
          </p:cNvSpPr>
          <p:nvPr/>
        </p:nvSpPr>
        <p:spPr bwMode="auto">
          <a:xfrm>
            <a:off x="8763000" y="5210175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Root bridge</a:t>
            </a:r>
            <a:endParaRPr lang="en-US" altLang="en-US"/>
          </a:p>
        </p:txBody>
      </p:sp>
      <p:sp>
        <p:nvSpPr>
          <p:cNvPr id="220229" name="Text Box 69"/>
          <p:cNvSpPr txBox="1">
            <a:spLocks noChangeArrowheads="1"/>
          </p:cNvSpPr>
          <p:nvPr/>
        </p:nvSpPr>
        <p:spPr bwMode="auto">
          <a:xfrm>
            <a:off x="8763000" y="5972176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Designated bridges</a:t>
            </a:r>
            <a:endParaRPr lang="en-US" altLang="en-US"/>
          </a:p>
        </p:txBody>
      </p:sp>
      <p:sp>
        <p:nvSpPr>
          <p:cNvPr id="220230" name="Rectangle 70"/>
          <p:cNvSpPr>
            <a:spLocks noChangeArrowheads="1"/>
          </p:cNvSpPr>
          <p:nvPr/>
        </p:nvSpPr>
        <p:spPr bwMode="auto">
          <a:xfrm>
            <a:off x="6248401" y="43719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20231" name="Rectangle 71"/>
          <p:cNvSpPr>
            <a:spLocks noChangeArrowheads="1"/>
          </p:cNvSpPr>
          <p:nvPr/>
        </p:nvSpPr>
        <p:spPr bwMode="auto">
          <a:xfrm>
            <a:off x="7162801" y="48291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20232" name="Rectangle 72"/>
          <p:cNvSpPr>
            <a:spLocks noChangeArrowheads="1"/>
          </p:cNvSpPr>
          <p:nvPr/>
        </p:nvSpPr>
        <p:spPr bwMode="auto">
          <a:xfrm>
            <a:off x="7162801" y="39147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20233" name="Rectangle 73"/>
          <p:cNvSpPr>
            <a:spLocks noChangeArrowheads="1"/>
          </p:cNvSpPr>
          <p:nvPr/>
        </p:nvSpPr>
        <p:spPr bwMode="auto">
          <a:xfrm>
            <a:off x="4724401" y="39147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20234" name="Rectangle 74"/>
          <p:cNvSpPr>
            <a:spLocks noChangeArrowheads="1"/>
          </p:cNvSpPr>
          <p:nvPr/>
        </p:nvSpPr>
        <p:spPr bwMode="auto">
          <a:xfrm>
            <a:off x="4724401" y="48291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20235" name="Rectangle 75"/>
          <p:cNvSpPr>
            <a:spLocks noChangeArrowheads="1"/>
          </p:cNvSpPr>
          <p:nvPr/>
        </p:nvSpPr>
        <p:spPr bwMode="auto">
          <a:xfrm>
            <a:off x="6172201" y="34575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20236" name="Rectangle 76"/>
          <p:cNvSpPr>
            <a:spLocks noChangeArrowheads="1"/>
          </p:cNvSpPr>
          <p:nvPr/>
        </p:nvSpPr>
        <p:spPr bwMode="auto">
          <a:xfrm>
            <a:off x="7924801" y="57435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20237" name="Rectangle 77"/>
          <p:cNvSpPr>
            <a:spLocks noChangeArrowheads="1"/>
          </p:cNvSpPr>
          <p:nvPr/>
        </p:nvSpPr>
        <p:spPr bwMode="auto">
          <a:xfrm>
            <a:off x="8408988" y="300037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B7</a:t>
            </a:r>
            <a:endParaRPr lang="en-US" altLang="en-US"/>
          </a:p>
        </p:txBody>
      </p:sp>
      <p:sp>
        <p:nvSpPr>
          <p:cNvPr id="220238" name="Rectangle 78"/>
          <p:cNvSpPr>
            <a:spLocks noChangeArrowheads="1"/>
          </p:cNvSpPr>
          <p:nvPr/>
        </p:nvSpPr>
        <p:spPr bwMode="auto">
          <a:xfrm>
            <a:off x="5867401" y="61245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20239" name="Rectangle 79"/>
          <p:cNvSpPr>
            <a:spLocks noChangeArrowheads="1"/>
          </p:cNvSpPr>
          <p:nvPr/>
        </p:nvSpPr>
        <p:spPr bwMode="auto">
          <a:xfrm>
            <a:off x="3962401" y="30003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220240" name="Rectangle 80"/>
          <p:cNvSpPr>
            <a:spLocks noChangeArrowheads="1"/>
          </p:cNvSpPr>
          <p:nvPr/>
        </p:nvSpPr>
        <p:spPr bwMode="auto">
          <a:xfrm>
            <a:off x="5486401" y="16287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  <p:sp>
        <p:nvSpPr>
          <p:cNvPr id="220241" name="Rectangle 81"/>
          <p:cNvSpPr>
            <a:spLocks noChangeArrowheads="1"/>
          </p:cNvSpPr>
          <p:nvPr/>
        </p:nvSpPr>
        <p:spPr bwMode="auto">
          <a:xfrm>
            <a:off x="7391401" y="20859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067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stp</a:t>
            </a:r>
            <a:r>
              <a:rPr lang="en-US" altLang="en-US" dirty="0"/>
              <a:t>: EXAMPLE</a:t>
            </a:r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0BD2-4058-45D2-8218-6B47E8DE511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879976" y="23399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B3</a:t>
            </a:r>
            <a:endParaRPr lang="en-US" altLang="en-US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508500" y="1704975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3651251" y="2682875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C</a:t>
            </a:r>
            <a:endParaRPr lang="en-US" altLang="en-U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3959225" y="3654425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en-US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5565776" y="3167064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D</a:t>
            </a:r>
            <a:endParaRPr lang="en-US" altLang="en-US"/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4386263" y="3302001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6069013" y="273367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  <p:sp>
        <p:nvSpPr>
          <p:cNvPr id="250890" name="Rectangle 10"/>
          <p:cNvSpPr>
            <a:spLocks noChangeArrowheads="1"/>
          </p:cNvSpPr>
          <p:nvPr/>
        </p:nvSpPr>
        <p:spPr bwMode="auto">
          <a:xfrm>
            <a:off x="8218488" y="2138364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7453313" y="3201989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B7</a:t>
            </a:r>
            <a:endParaRPr lang="en-US" altLang="en-US"/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8399463" y="3271839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K</a:t>
            </a:r>
            <a:endParaRPr lang="en-US" altLang="en-US"/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7921625" y="3670300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F</a:t>
            </a:r>
            <a:endParaRPr lang="en-US" altLang="en-US"/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7900988" y="4864101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</a:t>
            </a:r>
            <a:endParaRPr lang="en-US" altLang="en-US"/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6924676" y="5554664"/>
            <a:ext cx="2016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7896225" y="6083300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J</a:t>
            </a:r>
            <a:endParaRPr lang="en-US" altLang="en-US"/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5907088" y="4370389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4935538" y="5468939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B6</a:t>
            </a:r>
            <a:endParaRPr lang="en-US" altLang="en-US"/>
          </a:p>
        </p:txBody>
      </p:sp>
      <p:sp>
        <p:nvSpPr>
          <p:cNvPr id="250899" name="Rectangle 19"/>
          <p:cNvSpPr>
            <a:spLocks noChangeArrowheads="1"/>
          </p:cNvSpPr>
          <p:nvPr/>
        </p:nvSpPr>
        <p:spPr bwMode="auto">
          <a:xfrm>
            <a:off x="3963988" y="4849814"/>
            <a:ext cx="1298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G</a:t>
            </a:r>
            <a:endParaRPr lang="en-US" altLang="en-US"/>
          </a:p>
        </p:txBody>
      </p:sp>
      <p:sp>
        <p:nvSpPr>
          <p:cNvPr id="250900" name="Freeform 20"/>
          <p:cNvSpPr>
            <a:spLocks/>
          </p:cNvSpPr>
          <p:nvPr/>
        </p:nvSpPr>
        <p:spPr bwMode="auto">
          <a:xfrm>
            <a:off x="4830764" y="5372100"/>
            <a:ext cx="407987" cy="407988"/>
          </a:xfrm>
          <a:custGeom>
            <a:avLst/>
            <a:gdLst>
              <a:gd name="T0" fmla="*/ 126 w 257"/>
              <a:gd name="T1" fmla="*/ 0 h 257"/>
              <a:gd name="T2" fmla="*/ 107 w 257"/>
              <a:gd name="T3" fmla="*/ 3 h 257"/>
              <a:gd name="T4" fmla="*/ 85 w 257"/>
              <a:gd name="T5" fmla="*/ 7 h 257"/>
              <a:gd name="T6" fmla="*/ 69 w 257"/>
              <a:gd name="T7" fmla="*/ 16 h 257"/>
              <a:gd name="T8" fmla="*/ 50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2 w 257"/>
              <a:gd name="T15" fmla="*/ 70 h 257"/>
              <a:gd name="T16" fmla="*/ 6 w 257"/>
              <a:gd name="T17" fmla="*/ 89 h 257"/>
              <a:gd name="T18" fmla="*/ 0 w 257"/>
              <a:gd name="T19" fmla="*/ 108 h 257"/>
              <a:gd name="T20" fmla="*/ 0 w 257"/>
              <a:gd name="T21" fmla="*/ 130 h 257"/>
              <a:gd name="T22" fmla="*/ 0 w 257"/>
              <a:gd name="T23" fmla="*/ 149 h 257"/>
              <a:gd name="T24" fmla="*/ 6 w 257"/>
              <a:gd name="T25" fmla="*/ 168 h 257"/>
              <a:gd name="T26" fmla="*/ 12 w 257"/>
              <a:gd name="T27" fmla="*/ 187 h 257"/>
              <a:gd name="T28" fmla="*/ 25 w 257"/>
              <a:gd name="T29" fmla="*/ 203 h 257"/>
              <a:gd name="T30" fmla="*/ 38 w 257"/>
              <a:gd name="T31" fmla="*/ 219 h 257"/>
              <a:gd name="T32" fmla="*/ 50 w 257"/>
              <a:gd name="T33" fmla="*/ 232 h 257"/>
              <a:gd name="T34" fmla="*/ 69 w 257"/>
              <a:gd name="T35" fmla="*/ 245 h 257"/>
              <a:gd name="T36" fmla="*/ 85 w 257"/>
              <a:gd name="T37" fmla="*/ 251 h 257"/>
              <a:gd name="T38" fmla="*/ 107 w 257"/>
              <a:gd name="T39" fmla="*/ 257 h 257"/>
              <a:gd name="T40" fmla="*/ 126 w 257"/>
              <a:gd name="T41" fmla="*/ 257 h 257"/>
              <a:gd name="T42" fmla="*/ 149 w 257"/>
              <a:gd name="T43" fmla="*/ 257 h 257"/>
              <a:gd name="T44" fmla="*/ 168 w 257"/>
              <a:gd name="T45" fmla="*/ 251 h 257"/>
              <a:gd name="T46" fmla="*/ 187 w 257"/>
              <a:gd name="T47" fmla="*/ 245 h 257"/>
              <a:gd name="T48" fmla="*/ 203 w 257"/>
              <a:gd name="T49" fmla="*/ 232 h 257"/>
              <a:gd name="T50" fmla="*/ 218 w 257"/>
              <a:gd name="T51" fmla="*/ 219 h 257"/>
              <a:gd name="T52" fmla="*/ 231 w 257"/>
              <a:gd name="T53" fmla="*/ 203 h 257"/>
              <a:gd name="T54" fmla="*/ 241 w 257"/>
              <a:gd name="T55" fmla="*/ 187 h 257"/>
              <a:gd name="T56" fmla="*/ 250 w 257"/>
              <a:gd name="T57" fmla="*/ 168 h 257"/>
              <a:gd name="T58" fmla="*/ 253 w 257"/>
              <a:gd name="T59" fmla="*/ 149 h 257"/>
              <a:gd name="T60" fmla="*/ 257 w 257"/>
              <a:gd name="T61" fmla="*/ 130 h 257"/>
              <a:gd name="T62" fmla="*/ 253 w 257"/>
              <a:gd name="T63" fmla="*/ 108 h 257"/>
              <a:gd name="T64" fmla="*/ 250 w 257"/>
              <a:gd name="T65" fmla="*/ 89 h 257"/>
              <a:gd name="T66" fmla="*/ 241 w 257"/>
              <a:gd name="T67" fmla="*/ 70 h 257"/>
              <a:gd name="T68" fmla="*/ 231 w 257"/>
              <a:gd name="T69" fmla="*/ 54 h 257"/>
              <a:gd name="T70" fmla="*/ 218 w 257"/>
              <a:gd name="T71" fmla="*/ 38 h 257"/>
              <a:gd name="T72" fmla="*/ 203 w 257"/>
              <a:gd name="T73" fmla="*/ 26 h 257"/>
              <a:gd name="T74" fmla="*/ 187 w 257"/>
              <a:gd name="T75" fmla="*/ 16 h 257"/>
              <a:gd name="T76" fmla="*/ 168 w 257"/>
              <a:gd name="T77" fmla="*/ 7 h 257"/>
              <a:gd name="T78" fmla="*/ 149 w 257"/>
              <a:gd name="T79" fmla="*/ 3 h 257"/>
              <a:gd name="T80" fmla="*/ 126 w 257"/>
              <a:gd name="T81" fmla="*/ 0 h 257"/>
              <a:gd name="T82" fmla="*/ 126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6" y="0"/>
                </a:moveTo>
                <a:lnTo>
                  <a:pt x="107" y="3"/>
                </a:lnTo>
                <a:lnTo>
                  <a:pt x="85" y="7"/>
                </a:lnTo>
                <a:lnTo>
                  <a:pt x="69" y="16"/>
                </a:lnTo>
                <a:lnTo>
                  <a:pt x="50" y="26"/>
                </a:lnTo>
                <a:lnTo>
                  <a:pt x="38" y="38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0"/>
                </a:lnTo>
                <a:lnTo>
                  <a:pt x="0" y="149"/>
                </a:lnTo>
                <a:lnTo>
                  <a:pt x="6" y="168"/>
                </a:lnTo>
                <a:lnTo>
                  <a:pt x="12" y="187"/>
                </a:lnTo>
                <a:lnTo>
                  <a:pt x="25" y="203"/>
                </a:lnTo>
                <a:lnTo>
                  <a:pt x="38" y="219"/>
                </a:lnTo>
                <a:lnTo>
                  <a:pt x="50" y="232"/>
                </a:lnTo>
                <a:lnTo>
                  <a:pt x="69" y="245"/>
                </a:lnTo>
                <a:lnTo>
                  <a:pt x="85" y="251"/>
                </a:lnTo>
                <a:lnTo>
                  <a:pt x="107" y="257"/>
                </a:lnTo>
                <a:lnTo>
                  <a:pt x="126" y="257"/>
                </a:lnTo>
                <a:lnTo>
                  <a:pt x="149" y="257"/>
                </a:lnTo>
                <a:lnTo>
                  <a:pt x="168" y="251"/>
                </a:lnTo>
                <a:lnTo>
                  <a:pt x="187" y="245"/>
                </a:lnTo>
                <a:lnTo>
                  <a:pt x="203" y="232"/>
                </a:lnTo>
                <a:lnTo>
                  <a:pt x="218" y="219"/>
                </a:lnTo>
                <a:lnTo>
                  <a:pt x="231" y="203"/>
                </a:lnTo>
                <a:lnTo>
                  <a:pt x="241" y="187"/>
                </a:lnTo>
                <a:lnTo>
                  <a:pt x="250" y="168"/>
                </a:lnTo>
                <a:lnTo>
                  <a:pt x="253" y="149"/>
                </a:lnTo>
                <a:lnTo>
                  <a:pt x="257" y="130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8" y="38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3"/>
                </a:lnTo>
                <a:lnTo>
                  <a:pt x="126" y="0"/>
                </a:lnTo>
                <a:lnTo>
                  <a:pt x="12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Freeform 21"/>
          <p:cNvSpPr>
            <a:spLocks/>
          </p:cNvSpPr>
          <p:nvPr/>
        </p:nvSpPr>
        <p:spPr bwMode="auto">
          <a:xfrm>
            <a:off x="6813550" y="5453063"/>
            <a:ext cx="412750" cy="412750"/>
          </a:xfrm>
          <a:custGeom>
            <a:avLst/>
            <a:gdLst>
              <a:gd name="T0" fmla="*/ 130 w 260"/>
              <a:gd name="T1" fmla="*/ 0 h 260"/>
              <a:gd name="T2" fmla="*/ 108 w 260"/>
              <a:gd name="T3" fmla="*/ 3 h 260"/>
              <a:gd name="T4" fmla="*/ 89 w 260"/>
              <a:gd name="T5" fmla="*/ 10 h 260"/>
              <a:gd name="T6" fmla="*/ 70 w 260"/>
              <a:gd name="T7" fmla="*/ 16 h 260"/>
              <a:gd name="T8" fmla="*/ 54 w 260"/>
              <a:gd name="T9" fmla="*/ 29 h 260"/>
              <a:gd name="T10" fmla="*/ 38 w 260"/>
              <a:gd name="T11" fmla="*/ 41 h 260"/>
              <a:gd name="T12" fmla="*/ 26 w 260"/>
              <a:gd name="T13" fmla="*/ 54 h 260"/>
              <a:gd name="T14" fmla="*/ 16 w 260"/>
              <a:gd name="T15" fmla="*/ 73 h 260"/>
              <a:gd name="T16" fmla="*/ 10 w 260"/>
              <a:gd name="T17" fmla="*/ 89 h 260"/>
              <a:gd name="T18" fmla="*/ 3 w 260"/>
              <a:gd name="T19" fmla="*/ 111 h 260"/>
              <a:gd name="T20" fmla="*/ 0 w 260"/>
              <a:gd name="T21" fmla="*/ 130 h 260"/>
              <a:gd name="T22" fmla="*/ 3 w 260"/>
              <a:gd name="T23" fmla="*/ 152 h 260"/>
              <a:gd name="T24" fmla="*/ 10 w 260"/>
              <a:gd name="T25" fmla="*/ 171 h 260"/>
              <a:gd name="T26" fmla="*/ 16 w 260"/>
              <a:gd name="T27" fmla="*/ 190 h 260"/>
              <a:gd name="T28" fmla="*/ 26 w 260"/>
              <a:gd name="T29" fmla="*/ 206 h 260"/>
              <a:gd name="T30" fmla="*/ 38 w 260"/>
              <a:gd name="T31" fmla="*/ 222 h 260"/>
              <a:gd name="T32" fmla="*/ 54 w 260"/>
              <a:gd name="T33" fmla="*/ 235 h 260"/>
              <a:gd name="T34" fmla="*/ 70 w 260"/>
              <a:gd name="T35" fmla="*/ 244 h 260"/>
              <a:gd name="T36" fmla="*/ 89 w 260"/>
              <a:gd name="T37" fmla="*/ 254 h 260"/>
              <a:gd name="T38" fmla="*/ 108 w 260"/>
              <a:gd name="T39" fmla="*/ 257 h 260"/>
              <a:gd name="T40" fmla="*/ 130 w 260"/>
              <a:gd name="T41" fmla="*/ 260 h 260"/>
              <a:gd name="T42" fmla="*/ 153 w 260"/>
              <a:gd name="T43" fmla="*/ 257 h 260"/>
              <a:gd name="T44" fmla="*/ 172 w 260"/>
              <a:gd name="T45" fmla="*/ 254 h 260"/>
              <a:gd name="T46" fmla="*/ 191 w 260"/>
              <a:gd name="T47" fmla="*/ 244 h 260"/>
              <a:gd name="T48" fmla="*/ 206 w 260"/>
              <a:gd name="T49" fmla="*/ 235 h 260"/>
              <a:gd name="T50" fmla="*/ 222 w 260"/>
              <a:gd name="T51" fmla="*/ 222 h 260"/>
              <a:gd name="T52" fmla="*/ 235 w 260"/>
              <a:gd name="T53" fmla="*/ 206 h 260"/>
              <a:gd name="T54" fmla="*/ 244 w 260"/>
              <a:gd name="T55" fmla="*/ 190 h 260"/>
              <a:gd name="T56" fmla="*/ 251 w 260"/>
              <a:gd name="T57" fmla="*/ 171 h 260"/>
              <a:gd name="T58" fmla="*/ 257 w 260"/>
              <a:gd name="T59" fmla="*/ 152 h 260"/>
              <a:gd name="T60" fmla="*/ 260 w 260"/>
              <a:gd name="T61" fmla="*/ 130 h 260"/>
              <a:gd name="T62" fmla="*/ 257 w 260"/>
              <a:gd name="T63" fmla="*/ 111 h 260"/>
              <a:gd name="T64" fmla="*/ 251 w 260"/>
              <a:gd name="T65" fmla="*/ 89 h 260"/>
              <a:gd name="T66" fmla="*/ 244 w 260"/>
              <a:gd name="T67" fmla="*/ 73 h 260"/>
              <a:gd name="T68" fmla="*/ 235 w 260"/>
              <a:gd name="T69" fmla="*/ 54 h 260"/>
              <a:gd name="T70" fmla="*/ 222 w 260"/>
              <a:gd name="T71" fmla="*/ 41 h 260"/>
              <a:gd name="T72" fmla="*/ 206 w 260"/>
              <a:gd name="T73" fmla="*/ 29 h 260"/>
              <a:gd name="T74" fmla="*/ 191 w 260"/>
              <a:gd name="T75" fmla="*/ 16 h 260"/>
              <a:gd name="T76" fmla="*/ 172 w 260"/>
              <a:gd name="T77" fmla="*/ 10 h 260"/>
              <a:gd name="T78" fmla="*/ 153 w 260"/>
              <a:gd name="T79" fmla="*/ 3 h 260"/>
              <a:gd name="T80" fmla="*/ 130 w 260"/>
              <a:gd name="T81" fmla="*/ 3 h 260"/>
              <a:gd name="T82" fmla="*/ 130 w 260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0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9"/>
                </a:lnTo>
                <a:lnTo>
                  <a:pt x="38" y="41"/>
                </a:lnTo>
                <a:lnTo>
                  <a:pt x="26" y="54"/>
                </a:lnTo>
                <a:lnTo>
                  <a:pt x="16" y="73"/>
                </a:lnTo>
                <a:lnTo>
                  <a:pt x="10" y="89"/>
                </a:lnTo>
                <a:lnTo>
                  <a:pt x="3" y="111"/>
                </a:lnTo>
                <a:lnTo>
                  <a:pt x="0" y="130"/>
                </a:lnTo>
                <a:lnTo>
                  <a:pt x="3" y="152"/>
                </a:lnTo>
                <a:lnTo>
                  <a:pt x="10" y="171"/>
                </a:lnTo>
                <a:lnTo>
                  <a:pt x="16" y="190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53" y="257"/>
                </a:lnTo>
                <a:lnTo>
                  <a:pt x="172" y="254"/>
                </a:lnTo>
                <a:lnTo>
                  <a:pt x="191" y="244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0"/>
                </a:lnTo>
                <a:lnTo>
                  <a:pt x="251" y="171"/>
                </a:lnTo>
                <a:lnTo>
                  <a:pt x="257" y="152"/>
                </a:lnTo>
                <a:lnTo>
                  <a:pt x="260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41"/>
                </a:lnTo>
                <a:lnTo>
                  <a:pt x="206" y="29"/>
                </a:lnTo>
                <a:lnTo>
                  <a:pt x="191" y="16"/>
                </a:lnTo>
                <a:lnTo>
                  <a:pt x="172" y="10"/>
                </a:lnTo>
                <a:lnTo>
                  <a:pt x="153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Freeform 22"/>
          <p:cNvSpPr>
            <a:spLocks/>
          </p:cNvSpPr>
          <p:nvPr/>
        </p:nvSpPr>
        <p:spPr bwMode="auto">
          <a:xfrm>
            <a:off x="5786439" y="4268789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7543800" y="2390776"/>
            <a:ext cx="1588" cy="715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6154738" y="3044825"/>
            <a:ext cx="4762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Line 25"/>
          <p:cNvSpPr>
            <a:spLocks noChangeShapeType="1"/>
          </p:cNvSpPr>
          <p:nvPr/>
        </p:nvSpPr>
        <p:spPr bwMode="auto">
          <a:xfrm>
            <a:off x="5807076" y="1951039"/>
            <a:ext cx="276225" cy="701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6" name="Line 26"/>
          <p:cNvSpPr>
            <a:spLocks noChangeShapeType="1"/>
          </p:cNvSpPr>
          <p:nvPr/>
        </p:nvSpPr>
        <p:spPr bwMode="auto">
          <a:xfrm flipV="1">
            <a:off x="6335714" y="2379664"/>
            <a:ext cx="6191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7" name="Line 27"/>
          <p:cNvSpPr>
            <a:spLocks noChangeShapeType="1"/>
          </p:cNvSpPr>
          <p:nvPr/>
        </p:nvSpPr>
        <p:spPr bwMode="auto">
          <a:xfrm>
            <a:off x="7543800" y="3533776"/>
            <a:ext cx="1588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8" name="Line 28"/>
          <p:cNvSpPr>
            <a:spLocks noChangeShapeType="1"/>
          </p:cNvSpPr>
          <p:nvPr/>
        </p:nvSpPr>
        <p:spPr bwMode="auto">
          <a:xfrm>
            <a:off x="7745414" y="3311525"/>
            <a:ext cx="579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9" name="Line 29"/>
          <p:cNvSpPr>
            <a:spLocks noChangeShapeType="1"/>
          </p:cNvSpPr>
          <p:nvPr/>
        </p:nvSpPr>
        <p:spPr bwMode="auto">
          <a:xfrm flipH="1">
            <a:off x="6173788" y="3902076"/>
            <a:ext cx="781050" cy="487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>
            <a:off x="6172200" y="4600575"/>
            <a:ext cx="700088" cy="528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 flipV="1">
            <a:off x="5988050" y="3413126"/>
            <a:ext cx="1588" cy="855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H="1" flipV="1">
            <a:off x="5141913" y="3895725"/>
            <a:ext cx="67945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Line 33"/>
          <p:cNvSpPr>
            <a:spLocks noChangeShapeType="1"/>
          </p:cNvSpPr>
          <p:nvPr/>
        </p:nvSpPr>
        <p:spPr bwMode="auto">
          <a:xfrm flipH="1">
            <a:off x="5162550" y="4611689"/>
            <a:ext cx="679450" cy="479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4" name="Line 34"/>
          <p:cNvSpPr>
            <a:spLocks noChangeShapeType="1"/>
          </p:cNvSpPr>
          <p:nvPr/>
        </p:nvSpPr>
        <p:spPr bwMode="auto">
          <a:xfrm>
            <a:off x="5029200" y="5133975"/>
            <a:ext cx="0" cy="2286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5" name="Line 35"/>
          <p:cNvSpPr>
            <a:spLocks noChangeShapeType="1"/>
          </p:cNvSpPr>
          <p:nvPr/>
        </p:nvSpPr>
        <p:spPr bwMode="auto">
          <a:xfrm>
            <a:off x="5026026" y="5780089"/>
            <a:ext cx="4763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>
            <a:off x="7015164" y="5121275"/>
            <a:ext cx="1587" cy="331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Line 37"/>
          <p:cNvSpPr>
            <a:spLocks noChangeShapeType="1"/>
          </p:cNvSpPr>
          <p:nvPr/>
        </p:nvSpPr>
        <p:spPr bwMode="auto">
          <a:xfrm>
            <a:off x="7015164" y="5865813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8" name="Freeform 38"/>
          <p:cNvSpPr>
            <a:spLocks/>
          </p:cNvSpPr>
          <p:nvPr/>
        </p:nvSpPr>
        <p:spPr bwMode="auto">
          <a:xfrm>
            <a:off x="4276725" y="3200401"/>
            <a:ext cx="407988" cy="409575"/>
          </a:xfrm>
          <a:custGeom>
            <a:avLst/>
            <a:gdLst>
              <a:gd name="T0" fmla="*/ 127 w 257"/>
              <a:gd name="T1" fmla="*/ 0 h 258"/>
              <a:gd name="T2" fmla="*/ 108 w 257"/>
              <a:gd name="T3" fmla="*/ 4 h 258"/>
              <a:gd name="T4" fmla="*/ 89 w 257"/>
              <a:gd name="T5" fmla="*/ 7 h 258"/>
              <a:gd name="T6" fmla="*/ 69 w 257"/>
              <a:gd name="T7" fmla="*/ 16 h 258"/>
              <a:gd name="T8" fmla="*/ 50 w 257"/>
              <a:gd name="T9" fmla="*/ 26 h 258"/>
              <a:gd name="T10" fmla="*/ 38 w 257"/>
              <a:gd name="T11" fmla="*/ 39 h 258"/>
              <a:gd name="T12" fmla="*/ 25 w 257"/>
              <a:gd name="T13" fmla="*/ 54 h 258"/>
              <a:gd name="T14" fmla="*/ 12 w 257"/>
              <a:gd name="T15" fmla="*/ 70 h 258"/>
              <a:gd name="T16" fmla="*/ 6 w 257"/>
              <a:gd name="T17" fmla="*/ 89 h 258"/>
              <a:gd name="T18" fmla="*/ 0 w 257"/>
              <a:gd name="T19" fmla="*/ 108 h 258"/>
              <a:gd name="T20" fmla="*/ 0 w 257"/>
              <a:gd name="T21" fmla="*/ 131 h 258"/>
              <a:gd name="T22" fmla="*/ 0 w 257"/>
              <a:gd name="T23" fmla="*/ 150 h 258"/>
              <a:gd name="T24" fmla="*/ 6 w 257"/>
              <a:gd name="T25" fmla="*/ 172 h 258"/>
              <a:gd name="T26" fmla="*/ 12 w 257"/>
              <a:gd name="T27" fmla="*/ 188 h 258"/>
              <a:gd name="T28" fmla="*/ 25 w 257"/>
              <a:gd name="T29" fmla="*/ 207 h 258"/>
              <a:gd name="T30" fmla="*/ 38 w 257"/>
              <a:gd name="T31" fmla="*/ 219 h 258"/>
              <a:gd name="T32" fmla="*/ 50 w 257"/>
              <a:gd name="T33" fmla="*/ 235 h 258"/>
              <a:gd name="T34" fmla="*/ 69 w 257"/>
              <a:gd name="T35" fmla="*/ 245 h 258"/>
              <a:gd name="T36" fmla="*/ 89 w 257"/>
              <a:gd name="T37" fmla="*/ 251 h 258"/>
              <a:gd name="T38" fmla="*/ 108 w 257"/>
              <a:gd name="T39" fmla="*/ 258 h 258"/>
              <a:gd name="T40" fmla="*/ 127 w 257"/>
              <a:gd name="T41" fmla="*/ 258 h 258"/>
              <a:gd name="T42" fmla="*/ 149 w 257"/>
              <a:gd name="T43" fmla="*/ 258 h 258"/>
              <a:gd name="T44" fmla="*/ 168 w 257"/>
              <a:gd name="T45" fmla="*/ 251 h 258"/>
              <a:gd name="T46" fmla="*/ 187 w 257"/>
              <a:gd name="T47" fmla="*/ 245 h 258"/>
              <a:gd name="T48" fmla="*/ 203 w 257"/>
              <a:gd name="T49" fmla="*/ 235 h 258"/>
              <a:gd name="T50" fmla="*/ 219 w 257"/>
              <a:gd name="T51" fmla="*/ 219 h 258"/>
              <a:gd name="T52" fmla="*/ 231 w 257"/>
              <a:gd name="T53" fmla="*/ 207 h 258"/>
              <a:gd name="T54" fmla="*/ 241 w 257"/>
              <a:gd name="T55" fmla="*/ 188 h 258"/>
              <a:gd name="T56" fmla="*/ 250 w 257"/>
              <a:gd name="T57" fmla="*/ 172 h 258"/>
              <a:gd name="T58" fmla="*/ 253 w 257"/>
              <a:gd name="T59" fmla="*/ 150 h 258"/>
              <a:gd name="T60" fmla="*/ 257 w 257"/>
              <a:gd name="T61" fmla="*/ 131 h 258"/>
              <a:gd name="T62" fmla="*/ 253 w 257"/>
              <a:gd name="T63" fmla="*/ 108 h 258"/>
              <a:gd name="T64" fmla="*/ 250 w 257"/>
              <a:gd name="T65" fmla="*/ 89 h 258"/>
              <a:gd name="T66" fmla="*/ 241 w 257"/>
              <a:gd name="T67" fmla="*/ 70 h 258"/>
              <a:gd name="T68" fmla="*/ 231 w 257"/>
              <a:gd name="T69" fmla="*/ 54 h 258"/>
              <a:gd name="T70" fmla="*/ 219 w 257"/>
              <a:gd name="T71" fmla="*/ 39 h 258"/>
              <a:gd name="T72" fmla="*/ 203 w 257"/>
              <a:gd name="T73" fmla="*/ 26 h 258"/>
              <a:gd name="T74" fmla="*/ 187 w 257"/>
              <a:gd name="T75" fmla="*/ 16 h 258"/>
              <a:gd name="T76" fmla="*/ 168 w 257"/>
              <a:gd name="T77" fmla="*/ 7 h 258"/>
              <a:gd name="T78" fmla="*/ 149 w 257"/>
              <a:gd name="T79" fmla="*/ 4 h 258"/>
              <a:gd name="T80" fmla="*/ 127 w 257"/>
              <a:gd name="T81" fmla="*/ 0 h 258"/>
              <a:gd name="T82" fmla="*/ 127 w 257"/>
              <a:gd name="T8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8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69" y="16"/>
                </a:lnTo>
                <a:lnTo>
                  <a:pt x="50" y="26"/>
                </a:lnTo>
                <a:lnTo>
                  <a:pt x="38" y="39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1"/>
                </a:lnTo>
                <a:lnTo>
                  <a:pt x="0" y="150"/>
                </a:lnTo>
                <a:lnTo>
                  <a:pt x="6" y="172"/>
                </a:lnTo>
                <a:lnTo>
                  <a:pt x="12" y="188"/>
                </a:lnTo>
                <a:lnTo>
                  <a:pt x="25" y="207"/>
                </a:lnTo>
                <a:lnTo>
                  <a:pt x="38" y="219"/>
                </a:lnTo>
                <a:lnTo>
                  <a:pt x="50" y="235"/>
                </a:lnTo>
                <a:lnTo>
                  <a:pt x="69" y="245"/>
                </a:lnTo>
                <a:lnTo>
                  <a:pt x="89" y="251"/>
                </a:lnTo>
                <a:lnTo>
                  <a:pt x="108" y="258"/>
                </a:lnTo>
                <a:lnTo>
                  <a:pt x="127" y="258"/>
                </a:lnTo>
                <a:lnTo>
                  <a:pt x="149" y="258"/>
                </a:lnTo>
                <a:lnTo>
                  <a:pt x="168" y="251"/>
                </a:lnTo>
                <a:lnTo>
                  <a:pt x="187" y="245"/>
                </a:lnTo>
                <a:lnTo>
                  <a:pt x="203" y="235"/>
                </a:lnTo>
                <a:lnTo>
                  <a:pt x="219" y="219"/>
                </a:lnTo>
                <a:lnTo>
                  <a:pt x="231" y="207"/>
                </a:lnTo>
                <a:lnTo>
                  <a:pt x="241" y="188"/>
                </a:lnTo>
                <a:lnTo>
                  <a:pt x="250" y="172"/>
                </a:lnTo>
                <a:lnTo>
                  <a:pt x="253" y="150"/>
                </a:lnTo>
                <a:lnTo>
                  <a:pt x="257" y="131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9" y="39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4"/>
                </a:lnTo>
                <a:lnTo>
                  <a:pt x="127" y="0"/>
                </a:lnTo>
                <a:lnTo>
                  <a:pt x="12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Freeform 39"/>
          <p:cNvSpPr>
            <a:spLocks/>
          </p:cNvSpPr>
          <p:nvPr/>
        </p:nvSpPr>
        <p:spPr bwMode="auto">
          <a:xfrm>
            <a:off x="4759325" y="2206625"/>
            <a:ext cx="407988" cy="412750"/>
          </a:xfrm>
          <a:custGeom>
            <a:avLst/>
            <a:gdLst>
              <a:gd name="T0" fmla="*/ 130 w 257"/>
              <a:gd name="T1" fmla="*/ 0 h 260"/>
              <a:gd name="T2" fmla="*/ 108 w 257"/>
              <a:gd name="T3" fmla="*/ 3 h 260"/>
              <a:gd name="T4" fmla="*/ 89 w 257"/>
              <a:gd name="T5" fmla="*/ 10 h 260"/>
              <a:gd name="T6" fmla="*/ 70 w 257"/>
              <a:gd name="T7" fmla="*/ 16 h 260"/>
              <a:gd name="T8" fmla="*/ 54 w 257"/>
              <a:gd name="T9" fmla="*/ 26 h 260"/>
              <a:gd name="T10" fmla="*/ 38 w 257"/>
              <a:gd name="T11" fmla="*/ 38 h 260"/>
              <a:gd name="T12" fmla="*/ 26 w 257"/>
              <a:gd name="T13" fmla="*/ 54 h 260"/>
              <a:gd name="T14" fmla="*/ 16 w 257"/>
              <a:gd name="T15" fmla="*/ 73 h 260"/>
              <a:gd name="T16" fmla="*/ 7 w 257"/>
              <a:gd name="T17" fmla="*/ 89 h 260"/>
              <a:gd name="T18" fmla="*/ 3 w 257"/>
              <a:gd name="T19" fmla="*/ 111 h 260"/>
              <a:gd name="T20" fmla="*/ 0 w 257"/>
              <a:gd name="T21" fmla="*/ 130 h 260"/>
              <a:gd name="T22" fmla="*/ 3 w 257"/>
              <a:gd name="T23" fmla="*/ 153 h 260"/>
              <a:gd name="T24" fmla="*/ 7 w 257"/>
              <a:gd name="T25" fmla="*/ 172 h 260"/>
              <a:gd name="T26" fmla="*/ 16 w 257"/>
              <a:gd name="T27" fmla="*/ 191 h 260"/>
              <a:gd name="T28" fmla="*/ 26 w 257"/>
              <a:gd name="T29" fmla="*/ 206 h 260"/>
              <a:gd name="T30" fmla="*/ 38 w 257"/>
              <a:gd name="T31" fmla="*/ 222 h 260"/>
              <a:gd name="T32" fmla="*/ 54 w 257"/>
              <a:gd name="T33" fmla="*/ 235 h 260"/>
              <a:gd name="T34" fmla="*/ 70 w 257"/>
              <a:gd name="T35" fmla="*/ 245 h 260"/>
              <a:gd name="T36" fmla="*/ 89 w 257"/>
              <a:gd name="T37" fmla="*/ 254 h 260"/>
              <a:gd name="T38" fmla="*/ 108 w 257"/>
              <a:gd name="T39" fmla="*/ 257 h 260"/>
              <a:gd name="T40" fmla="*/ 130 w 257"/>
              <a:gd name="T41" fmla="*/ 260 h 260"/>
              <a:gd name="T42" fmla="*/ 149 w 257"/>
              <a:gd name="T43" fmla="*/ 257 h 260"/>
              <a:gd name="T44" fmla="*/ 171 w 257"/>
              <a:gd name="T45" fmla="*/ 254 h 260"/>
              <a:gd name="T46" fmla="*/ 190 w 257"/>
              <a:gd name="T47" fmla="*/ 245 h 260"/>
              <a:gd name="T48" fmla="*/ 206 w 257"/>
              <a:gd name="T49" fmla="*/ 235 h 260"/>
              <a:gd name="T50" fmla="*/ 222 w 257"/>
              <a:gd name="T51" fmla="*/ 222 h 260"/>
              <a:gd name="T52" fmla="*/ 235 w 257"/>
              <a:gd name="T53" fmla="*/ 206 h 260"/>
              <a:gd name="T54" fmla="*/ 244 w 257"/>
              <a:gd name="T55" fmla="*/ 191 h 260"/>
              <a:gd name="T56" fmla="*/ 251 w 257"/>
              <a:gd name="T57" fmla="*/ 172 h 260"/>
              <a:gd name="T58" fmla="*/ 257 w 257"/>
              <a:gd name="T59" fmla="*/ 153 h 260"/>
              <a:gd name="T60" fmla="*/ 257 w 257"/>
              <a:gd name="T61" fmla="*/ 130 h 260"/>
              <a:gd name="T62" fmla="*/ 257 w 257"/>
              <a:gd name="T63" fmla="*/ 111 h 260"/>
              <a:gd name="T64" fmla="*/ 251 w 257"/>
              <a:gd name="T65" fmla="*/ 89 h 260"/>
              <a:gd name="T66" fmla="*/ 244 w 257"/>
              <a:gd name="T67" fmla="*/ 73 h 260"/>
              <a:gd name="T68" fmla="*/ 235 w 257"/>
              <a:gd name="T69" fmla="*/ 54 h 260"/>
              <a:gd name="T70" fmla="*/ 222 w 257"/>
              <a:gd name="T71" fmla="*/ 38 h 260"/>
              <a:gd name="T72" fmla="*/ 206 w 257"/>
              <a:gd name="T73" fmla="*/ 26 h 260"/>
              <a:gd name="T74" fmla="*/ 190 w 257"/>
              <a:gd name="T75" fmla="*/ 16 h 260"/>
              <a:gd name="T76" fmla="*/ 171 w 257"/>
              <a:gd name="T77" fmla="*/ 10 h 260"/>
              <a:gd name="T78" fmla="*/ 149 w 257"/>
              <a:gd name="T79" fmla="*/ 3 h 260"/>
              <a:gd name="T80" fmla="*/ 130 w 257"/>
              <a:gd name="T81" fmla="*/ 3 h 260"/>
              <a:gd name="T82" fmla="*/ 130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3"/>
                </a:lnTo>
                <a:lnTo>
                  <a:pt x="7" y="89"/>
                </a:lnTo>
                <a:lnTo>
                  <a:pt x="3" y="111"/>
                </a:lnTo>
                <a:lnTo>
                  <a:pt x="0" y="130"/>
                </a:lnTo>
                <a:lnTo>
                  <a:pt x="3" y="153"/>
                </a:lnTo>
                <a:lnTo>
                  <a:pt x="7" y="172"/>
                </a:lnTo>
                <a:lnTo>
                  <a:pt x="16" y="191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5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49" y="257"/>
                </a:lnTo>
                <a:lnTo>
                  <a:pt x="171" y="254"/>
                </a:lnTo>
                <a:lnTo>
                  <a:pt x="190" y="245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1"/>
                </a:lnTo>
                <a:lnTo>
                  <a:pt x="251" y="172"/>
                </a:lnTo>
                <a:lnTo>
                  <a:pt x="257" y="153"/>
                </a:lnTo>
                <a:lnTo>
                  <a:pt x="257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90" y="16"/>
                </a:lnTo>
                <a:lnTo>
                  <a:pt x="171" y="10"/>
                </a:lnTo>
                <a:lnTo>
                  <a:pt x="149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Line 40"/>
          <p:cNvSpPr>
            <a:spLocks noChangeShapeType="1"/>
          </p:cNvSpPr>
          <p:nvPr/>
        </p:nvSpPr>
        <p:spPr bwMode="auto">
          <a:xfrm>
            <a:off x="4965700" y="1951039"/>
            <a:ext cx="1588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1" name="Line 41"/>
          <p:cNvSpPr>
            <a:spLocks noChangeShapeType="1"/>
          </p:cNvSpPr>
          <p:nvPr/>
        </p:nvSpPr>
        <p:spPr bwMode="auto">
          <a:xfrm>
            <a:off x="4965700" y="2641601"/>
            <a:ext cx="1588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2" name="Freeform 42"/>
          <p:cNvSpPr>
            <a:spLocks/>
          </p:cNvSpPr>
          <p:nvPr/>
        </p:nvSpPr>
        <p:spPr bwMode="auto">
          <a:xfrm>
            <a:off x="5957889" y="2632075"/>
            <a:ext cx="407987" cy="412750"/>
          </a:xfrm>
          <a:custGeom>
            <a:avLst/>
            <a:gdLst>
              <a:gd name="T0" fmla="*/ 127 w 257"/>
              <a:gd name="T1" fmla="*/ 0 h 260"/>
              <a:gd name="T2" fmla="*/ 108 w 257"/>
              <a:gd name="T3" fmla="*/ 3 h 260"/>
              <a:gd name="T4" fmla="*/ 89 w 257"/>
              <a:gd name="T5" fmla="*/ 9 h 260"/>
              <a:gd name="T6" fmla="*/ 70 w 257"/>
              <a:gd name="T7" fmla="*/ 16 h 260"/>
              <a:gd name="T8" fmla="*/ 51 w 257"/>
              <a:gd name="T9" fmla="*/ 28 h 260"/>
              <a:gd name="T10" fmla="*/ 38 w 257"/>
              <a:gd name="T11" fmla="*/ 41 h 260"/>
              <a:gd name="T12" fmla="*/ 25 w 257"/>
              <a:gd name="T13" fmla="*/ 54 h 260"/>
              <a:gd name="T14" fmla="*/ 13 w 257"/>
              <a:gd name="T15" fmla="*/ 73 h 260"/>
              <a:gd name="T16" fmla="*/ 6 w 257"/>
              <a:gd name="T17" fmla="*/ 89 h 260"/>
              <a:gd name="T18" fmla="*/ 0 w 257"/>
              <a:gd name="T19" fmla="*/ 111 h 260"/>
              <a:gd name="T20" fmla="*/ 0 w 257"/>
              <a:gd name="T21" fmla="*/ 130 h 260"/>
              <a:gd name="T22" fmla="*/ 0 w 257"/>
              <a:gd name="T23" fmla="*/ 152 h 260"/>
              <a:gd name="T24" fmla="*/ 6 w 257"/>
              <a:gd name="T25" fmla="*/ 171 h 260"/>
              <a:gd name="T26" fmla="*/ 13 w 257"/>
              <a:gd name="T27" fmla="*/ 190 h 260"/>
              <a:gd name="T28" fmla="*/ 25 w 257"/>
              <a:gd name="T29" fmla="*/ 206 h 260"/>
              <a:gd name="T30" fmla="*/ 38 w 257"/>
              <a:gd name="T31" fmla="*/ 222 h 260"/>
              <a:gd name="T32" fmla="*/ 51 w 257"/>
              <a:gd name="T33" fmla="*/ 235 h 260"/>
              <a:gd name="T34" fmla="*/ 70 w 257"/>
              <a:gd name="T35" fmla="*/ 244 h 260"/>
              <a:gd name="T36" fmla="*/ 89 w 257"/>
              <a:gd name="T37" fmla="*/ 254 h 260"/>
              <a:gd name="T38" fmla="*/ 108 w 257"/>
              <a:gd name="T39" fmla="*/ 257 h 260"/>
              <a:gd name="T40" fmla="*/ 127 w 257"/>
              <a:gd name="T41" fmla="*/ 260 h 260"/>
              <a:gd name="T42" fmla="*/ 149 w 257"/>
              <a:gd name="T43" fmla="*/ 257 h 260"/>
              <a:gd name="T44" fmla="*/ 168 w 257"/>
              <a:gd name="T45" fmla="*/ 254 h 260"/>
              <a:gd name="T46" fmla="*/ 187 w 257"/>
              <a:gd name="T47" fmla="*/ 244 h 260"/>
              <a:gd name="T48" fmla="*/ 203 w 257"/>
              <a:gd name="T49" fmla="*/ 235 h 260"/>
              <a:gd name="T50" fmla="*/ 219 w 257"/>
              <a:gd name="T51" fmla="*/ 222 h 260"/>
              <a:gd name="T52" fmla="*/ 232 w 257"/>
              <a:gd name="T53" fmla="*/ 206 h 260"/>
              <a:gd name="T54" fmla="*/ 241 w 257"/>
              <a:gd name="T55" fmla="*/ 190 h 260"/>
              <a:gd name="T56" fmla="*/ 251 w 257"/>
              <a:gd name="T57" fmla="*/ 171 h 260"/>
              <a:gd name="T58" fmla="*/ 254 w 257"/>
              <a:gd name="T59" fmla="*/ 152 h 260"/>
              <a:gd name="T60" fmla="*/ 257 w 257"/>
              <a:gd name="T61" fmla="*/ 130 h 260"/>
              <a:gd name="T62" fmla="*/ 254 w 257"/>
              <a:gd name="T63" fmla="*/ 111 h 260"/>
              <a:gd name="T64" fmla="*/ 251 w 257"/>
              <a:gd name="T65" fmla="*/ 89 h 260"/>
              <a:gd name="T66" fmla="*/ 241 w 257"/>
              <a:gd name="T67" fmla="*/ 73 h 260"/>
              <a:gd name="T68" fmla="*/ 232 w 257"/>
              <a:gd name="T69" fmla="*/ 54 h 260"/>
              <a:gd name="T70" fmla="*/ 219 w 257"/>
              <a:gd name="T71" fmla="*/ 41 h 260"/>
              <a:gd name="T72" fmla="*/ 203 w 257"/>
              <a:gd name="T73" fmla="*/ 28 h 260"/>
              <a:gd name="T74" fmla="*/ 187 w 257"/>
              <a:gd name="T75" fmla="*/ 16 h 260"/>
              <a:gd name="T76" fmla="*/ 168 w 257"/>
              <a:gd name="T77" fmla="*/ 9 h 260"/>
              <a:gd name="T78" fmla="*/ 149 w 257"/>
              <a:gd name="T79" fmla="*/ 3 h 260"/>
              <a:gd name="T80" fmla="*/ 127 w 257"/>
              <a:gd name="T81" fmla="*/ 3 h 260"/>
              <a:gd name="T82" fmla="*/ 127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27" y="0"/>
                </a:moveTo>
                <a:lnTo>
                  <a:pt x="108" y="3"/>
                </a:lnTo>
                <a:lnTo>
                  <a:pt x="89" y="9"/>
                </a:lnTo>
                <a:lnTo>
                  <a:pt x="70" y="16"/>
                </a:lnTo>
                <a:lnTo>
                  <a:pt x="51" y="28"/>
                </a:lnTo>
                <a:lnTo>
                  <a:pt x="38" y="41"/>
                </a:lnTo>
                <a:lnTo>
                  <a:pt x="25" y="54"/>
                </a:lnTo>
                <a:lnTo>
                  <a:pt x="13" y="73"/>
                </a:lnTo>
                <a:lnTo>
                  <a:pt x="6" y="89"/>
                </a:lnTo>
                <a:lnTo>
                  <a:pt x="0" y="111"/>
                </a:lnTo>
                <a:lnTo>
                  <a:pt x="0" y="130"/>
                </a:lnTo>
                <a:lnTo>
                  <a:pt x="0" y="152"/>
                </a:lnTo>
                <a:lnTo>
                  <a:pt x="6" y="171"/>
                </a:lnTo>
                <a:lnTo>
                  <a:pt x="13" y="190"/>
                </a:lnTo>
                <a:lnTo>
                  <a:pt x="25" y="206"/>
                </a:lnTo>
                <a:lnTo>
                  <a:pt x="38" y="222"/>
                </a:lnTo>
                <a:lnTo>
                  <a:pt x="51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27" y="260"/>
                </a:lnTo>
                <a:lnTo>
                  <a:pt x="149" y="257"/>
                </a:lnTo>
                <a:lnTo>
                  <a:pt x="168" y="254"/>
                </a:lnTo>
                <a:lnTo>
                  <a:pt x="187" y="244"/>
                </a:lnTo>
                <a:lnTo>
                  <a:pt x="203" y="235"/>
                </a:lnTo>
                <a:lnTo>
                  <a:pt x="219" y="222"/>
                </a:lnTo>
                <a:lnTo>
                  <a:pt x="232" y="206"/>
                </a:lnTo>
                <a:lnTo>
                  <a:pt x="241" y="190"/>
                </a:lnTo>
                <a:lnTo>
                  <a:pt x="251" y="171"/>
                </a:lnTo>
                <a:lnTo>
                  <a:pt x="254" y="152"/>
                </a:lnTo>
                <a:lnTo>
                  <a:pt x="257" y="130"/>
                </a:lnTo>
                <a:lnTo>
                  <a:pt x="254" y="111"/>
                </a:lnTo>
                <a:lnTo>
                  <a:pt x="251" y="89"/>
                </a:lnTo>
                <a:lnTo>
                  <a:pt x="241" y="73"/>
                </a:lnTo>
                <a:lnTo>
                  <a:pt x="232" y="54"/>
                </a:lnTo>
                <a:lnTo>
                  <a:pt x="219" y="41"/>
                </a:lnTo>
                <a:lnTo>
                  <a:pt x="203" y="28"/>
                </a:lnTo>
                <a:lnTo>
                  <a:pt x="187" y="16"/>
                </a:lnTo>
                <a:lnTo>
                  <a:pt x="168" y="9"/>
                </a:lnTo>
                <a:lnTo>
                  <a:pt x="149" y="3"/>
                </a:lnTo>
                <a:lnTo>
                  <a:pt x="127" y="3"/>
                </a:lnTo>
                <a:lnTo>
                  <a:pt x="127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3" name="Freeform 43"/>
          <p:cNvSpPr>
            <a:spLocks/>
          </p:cNvSpPr>
          <p:nvPr/>
        </p:nvSpPr>
        <p:spPr bwMode="auto">
          <a:xfrm>
            <a:off x="7332664" y="3109914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4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6 w 257"/>
              <a:gd name="T15" fmla="*/ 70 h 257"/>
              <a:gd name="T16" fmla="*/ 6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50 h 257"/>
              <a:gd name="T24" fmla="*/ 6 w 257"/>
              <a:gd name="T25" fmla="*/ 169 h 257"/>
              <a:gd name="T26" fmla="*/ 16 w 257"/>
              <a:gd name="T27" fmla="*/ 188 h 257"/>
              <a:gd name="T28" fmla="*/ 25 w 257"/>
              <a:gd name="T29" fmla="*/ 203 h 257"/>
              <a:gd name="T30" fmla="*/ 38 w 257"/>
              <a:gd name="T31" fmla="*/ 219 h 257"/>
              <a:gd name="T32" fmla="*/ 54 w 257"/>
              <a:gd name="T33" fmla="*/ 232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1 w 257"/>
              <a:gd name="T45" fmla="*/ 251 h 257"/>
              <a:gd name="T46" fmla="*/ 187 w 257"/>
              <a:gd name="T47" fmla="*/ 245 h 257"/>
              <a:gd name="T48" fmla="*/ 206 w 257"/>
              <a:gd name="T49" fmla="*/ 232 h 257"/>
              <a:gd name="T50" fmla="*/ 222 w 257"/>
              <a:gd name="T51" fmla="*/ 219 h 257"/>
              <a:gd name="T52" fmla="*/ 235 w 257"/>
              <a:gd name="T53" fmla="*/ 203 h 257"/>
              <a:gd name="T54" fmla="*/ 244 w 257"/>
              <a:gd name="T55" fmla="*/ 188 h 257"/>
              <a:gd name="T56" fmla="*/ 251 w 257"/>
              <a:gd name="T57" fmla="*/ 169 h 257"/>
              <a:gd name="T58" fmla="*/ 257 w 257"/>
              <a:gd name="T59" fmla="*/ 150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22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1 w 257"/>
              <a:gd name="T77" fmla="*/ 7 h 257"/>
              <a:gd name="T78" fmla="*/ 149 w 257"/>
              <a:gd name="T79" fmla="*/ 4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5" y="54"/>
                </a:lnTo>
                <a:lnTo>
                  <a:pt x="16" y="70"/>
                </a:lnTo>
                <a:lnTo>
                  <a:pt x="6" y="89"/>
                </a:lnTo>
                <a:lnTo>
                  <a:pt x="3" y="108"/>
                </a:lnTo>
                <a:lnTo>
                  <a:pt x="0" y="130"/>
                </a:lnTo>
                <a:lnTo>
                  <a:pt x="3" y="150"/>
                </a:lnTo>
                <a:lnTo>
                  <a:pt x="6" y="169"/>
                </a:lnTo>
                <a:lnTo>
                  <a:pt x="16" y="188"/>
                </a:lnTo>
                <a:lnTo>
                  <a:pt x="25" y="203"/>
                </a:lnTo>
                <a:lnTo>
                  <a:pt x="38" y="219"/>
                </a:lnTo>
                <a:lnTo>
                  <a:pt x="54" y="232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1" y="251"/>
                </a:lnTo>
                <a:lnTo>
                  <a:pt x="187" y="245"/>
                </a:lnTo>
                <a:lnTo>
                  <a:pt x="206" y="232"/>
                </a:lnTo>
                <a:lnTo>
                  <a:pt x="222" y="219"/>
                </a:lnTo>
                <a:lnTo>
                  <a:pt x="235" y="203"/>
                </a:lnTo>
                <a:lnTo>
                  <a:pt x="244" y="188"/>
                </a:lnTo>
                <a:lnTo>
                  <a:pt x="251" y="169"/>
                </a:lnTo>
                <a:lnTo>
                  <a:pt x="257" y="150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87" y="16"/>
                </a:lnTo>
                <a:lnTo>
                  <a:pt x="171" y="7"/>
                </a:lnTo>
                <a:lnTo>
                  <a:pt x="149" y="4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4" name="Rectangle 44"/>
          <p:cNvSpPr>
            <a:spLocks noChangeArrowheads="1"/>
          </p:cNvSpPr>
          <p:nvPr/>
        </p:nvSpPr>
        <p:spPr bwMode="auto">
          <a:xfrm>
            <a:off x="4508500" y="58261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>
            <a:off x="4478339" y="2928938"/>
            <a:ext cx="1587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4478339" y="3603625"/>
            <a:ext cx="158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>
            <a:off x="7239000" y="5667376"/>
            <a:ext cx="604838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>
            <a:off x="6657976" y="2379663"/>
            <a:ext cx="1692275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>
            <a:off x="8334375" y="2676525"/>
            <a:ext cx="1588" cy="8572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0" name="Line 50"/>
          <p:cNvSpPr>
            <a:spLocks noChangeShapeType="1"/>
          </p:cNvSpPr>
          <p:nvPr/>
        </p:nvSpPr>
        <p:spPr bwMode="auto">
          <a:xfrm>
            <a:off x="6611938" y="3902076"/>
            <a:ext cx="1465262" cy="4763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1" name="Line 51"/>
          <p:cNvSpPr>
            <a:spLocks noChangeShapeType="1"/>
          </p:cNvSpPr>
          <p:nvPr/>
        </p:nvSpPr>
        <p:spPr bwMode="auto">
          <a:xfrm>
            <a:off x="6611938" y="5110164"/>
            <a:ext cx="1465262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2" name="Line 52"/>
          <p:cNvSpPr>
            <a:spLocks noChangeShapeType="1"/>
          </p:cNvSpPr>
          <p:nvPr/>
        </p:nvSpPr>
        <p:spPr bwMode="auto">
          <a:xfrm>
            <a:off x="3929063" y="3890963"/>
            <a:ext cx="1490662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3" name="Line 53"/>
          <p:cNvSpPr>
            <a:spLocks noChangeShapeType="1"/>
          </p:cNvSpPr>
          <p:nvPr/>
        </p:nvSpPr>
        <p:spPr bwMode="auto">
          <a:xfrm>
            <a:off x="3938589" y="5095875"/>
            <a:ext cx="1481137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4" name="Line 54"/>
          <p:cNvSpPr>
            <a:spLocks noChangeShapeType="1"/>
          </p:cNvSpPr>
          <p:nvPr/>
        </p:nvSpPr>
        <p:spPr bwMode="auto">
          <a:xfrm>
            <a:off x="4457701" y="6062664"/>
            <a:ext cx="2849563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5" name="Line 55"/>
          <p:cNvSpPr>
            <a:spLocks noChangeShapeType="1"/>
          </p:cNvSpPr>
          <p:nvPr/>
        </p:nvSpPr>
        <p:spPr bwMode="auto">
          <a:xfrm>
            <a:off x="7835900" y="5478463"/>
            <a:ext cx="1588" cy="8302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6" name="Line 56"/>
          <p:cNvSpPr>
            <a:spLocks noChangeShapeType="1"/>
          </p:cNvSpPr>
          <p:nvPr/>
        </p:nvSpPr>
        <p:spPr bwMode="auto">
          <a:xfrm>
            <a:off x="4457701" y="1946275"/>
            <a:ext cx="20939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7" name="Line 57"/>
          <p:cNvSpPr>
            <a:spLocks noChangeShapeType="1"/>
          </p:cNvSpPr>
          <p:nvPr/>
        </p:nvSpPr>
        <p:spPr bwMode="auto">
          <a:xfrm>
            <a:off x="3597276" y="2924175"/>
            <a:ext cx="18780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8" name="Line 58"/>
          <p:cNvSpPr>
            <a:spLocks noChangeShapeType="1"/>
          </p:cNvSpPr>
          <p:nvPr/>
        </p:nvSpPr>
        <p:spPr bwMode="auto">
          <a:xfrm>
            <a:off x="5514975" y="3402013"/>
            <a:ext cx="1333500" cy="63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40" name="Oval 60"/>
          <p:cNvSpPr>
            <a:spLocks noChangeArrowheads="1"/>
          </p:cNvSpPr>
          <p:nvPr/>
        </p:nvSpPr>
        <p:spPr bwMode="auto">
          <a:xfrm>
            <a:off x="6934200" y="52863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1" name="Oval 61"/>
          <p:cNvSpPr>
            <a:spLocks noChangeArrowheads="1"/>
          </p:cNvSpPr>
          <p:nvPr/>
        </p:nvSpPr>
        <p:spPr bwMode="auto">
          <a:xfrm>
            <a:off x="7467600" y="36099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2" name="Oval 62"/>
          <p:cNvSpPr>
            <a:spLocks noChangeArrowheads="1"/>
          </p:cNvSpPr>
          <p:nvPr/>
        </p:nvSpPr>
        <p:spPr bwMode="auto">
          <a:xfrm>
            <a:off x="4419600" y="3686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3" name="Oval 63"/>
          <p:cNvSpPr>
            <a:spLocks noChangeArrowheads="1"/>
          </p:cNvSpPr>
          <p:nvPr/>
        </p:nvSpPr>
        <p:spPr bwMode="auto">
          <a:xfrm>
            <a:off x="6096000" y="31527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5" name="Oval 65"/>
          <p:cNvSpPr>
            <a:spLocks noChangeArrowheads="1"/>
          </p:cNvSpPr>
          <p:nvPr/>
        </p:nvSpPr>
        <p:spPr bwMode="auto">
          <a:xfrm>
            <a:off x="8610600" y="56673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6" name="Text Box 66"/>
          <p:cNvSpPr txBox="1">
            <a:spLocks noChangeArrowheads="1"/>
          </p:cNvSpPr>
          <p:nvPr/>
        </p:nvSpPr>
        <p:spPr bwMode="auto">
          <a:xfrm>
            <a:off x="8763000" y="5559425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Root ports</a:t>
            </a:r>
            <a:endParaRPr lang="en-US" altLang="en-US"/>
          </a:p>
        </p:txBody>
      </p:sp>
      <p:sp>
        <p:nvSpPr>
          <p:cNvPr id="250947" name="Freeform 67"/>
          <p:cNvSpPr>
            <a:spLocks/>
          </p:cNvSpPr>
          <p:nvPr/>
        </p:nvSpPr>
        <p:spPr bwMode="auto">
          <a:xfrm>
            <a:off x="8610600" y="5286375"/>
            <a:ext cx="152400" cy="152400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48" name="Text Box 68"/>
          <p:cNvSpPr txBox="1">
            <a:spLocks noChangeArrowheads="1"/>
          </p:cNvSpPr>
          <p:nvPr/>
        </p:nvSpPr>
        <p:spPr bwMode="auto">
          <a:xfrm>
            <a:off x="8763000" y="5210175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Root bridge</a:t>
            </a:r>
            <a:endParaRPr lang="en-US" altLang="en-US"/>
          </a:p>
        </p:txBody>
      </p:sp>
      <p:sp>
        <p:nvSpPr>
          <p:cNvPr id="250949" name="Text Box 69"/>
          <p:cNvSpPr txBox="1">
            <a:spLocks noChangeArrowheads="1"/>
          </p:cNvSpPr>
          <p:nvPr/>
        </p:nvSpPr>
        <p:spPr bwMode="auto">
          <a:xfrm>
            <a:off x="8763000" y="5972176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Designated bridges</a:t>
            </a:r>
            <a:endParaRPr lang="en-US" altLang="en-US"/>
          </a:p>
        </p:txBody>
      </p:sp>
      <p:sp>
        <p:nvSpPr>
          <p:cNvPr id="250950" name="Rectangle 70"/>
          <p:cNvSpPr>
            <a:spLocks noChangeArrowheads="1"/>
          </p:cNvSpPr>
          <p:nvPr/>
        </p:nvSpPr>
        <p:spPr bwMode="auto">
          <a:xfrm>
            <a:off x="6248401" y="43719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50951" name="Rectangle 71"/>
          <p:cNvSpPr>
            <a:spLocks noChangeArrowheads="1"/>
          </p:cNvSpPr>
          <p:nvPr/>
        </p:nvSpPr>
        <p:spPr bwMode="auto">
          <a:xfrm>
            <a:off x="7162801" y="48291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50952" name="Rectangle 72"/>
          <p:cNvSpPr>
            <a:spLocks noChangeArrowheads="1"/>
          </p:cNvSpPr>
          <p:nvPr/>
        </p:nvSpPr>
        <p:spPr bwMode="auto">
          <a:xfrm>
            <a:off x="7162801" y="39147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50953" name="Rectangle 73"/>
          <p:cNvSpPr>
            <a:spLocks noChangeArrowheads="1"/>
          </p:cNvSpPr>
          <p:nvPr/>
        </p:nvSpPr>
        <p:spPr bwMode="auto">
          <a:xfrm>
            <a:off x="4724401" y="39147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50954" name="Rectangle 74"/>
          <p:cNvSpPr>
            <a:spLocks noChangeArrowheads="1"/>
          </p:cNvSpPr>
          <p:nvPr/>
        </p:nvSpPr>
        <p:spPr bwMode="auto">
          <a:xfrm>
            <a:off x="4724401" y="48291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50955" name="Rectangle 75"/>
          <p:cNvSpPr>
            <a:spLocks noChangeArrowheads="1"/>
          </p:cNvSpPr>
          <p:nvPr/>
        </p:nvSpPr>
        <p:spPr bwMode="auto">
          <a:xfrm>
            <a:off x="6172201" y="34575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50956" name="Rectangle 76"/>
          <p:cNvSpPr>
            <a:spLocks noChangeArrowheads="1"/>
          </p:cNvSpPr>
          <p:nvPr/>
        </p:nvSpPr>
        <p:spPr bwMode="auto">
          <a:xfrm>
            <a:off x="7924801" y="57435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50957" name="Rectangle 77"/>
          <p:cNvSpPr>
            <a:spLocks noChangeArrowheads="1"/>
          </p:cNvSpPr>
          <p:nvPr/>
        </p:nvSpPr>
        <p:spPr bwMode="auto">
          <a:xfrm>
            <a:off x="8408988" y="300037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B7</a:t>
            </a:r>
            <a:endParaRPr lang="en-US" altLang="en-US"/>
          </a:p>
        </p:txBody>
      </p:sp>
      <p:sp>
        <p:nvSpPr>
          <p:cNvPr id="250958" name="Rectangle 78"/>
          <p:cNvSpPr>
            <a:spLocks noChangeArrowheads="1"/>
          </p:cNvSpPr>
          <p:nvPr/>
        </p:nvSpPr>
        <p:spPr bwMode="auto">
          <a:xfrm>
            <a:off x="5867401" y="61245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50959" name="Rectangle 79"/>
          <p:cNvSpPr>
            <a:spLocks noChangeArrowheads="1"/>
          </p:cNvSpPr>
          <p:nvPr/>
        </p:nvSpPr>
        <p:spPr bwMode="auto">
          <a:xfrm>
            <a:off x="3962401" y="30003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250960" name="Rectangle 80"/>
          <p:cNvSpPr>
            <a:spLocks noChangeArrowheads="1"/>
          </p:cNvSpPr>
          <p:nvPr/>
        </p:nvSpPr>
        <p:spPr bwMode="auto">
          <a:xfrm>
            <a:off x="5486401" y="16287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  <p:sp>
        <p:nvSpPr>
          <p:cNvPr id="250961" name="Rectangle 81"/>
          <p:cNvSpPr>
            <a:spLocks noChangeArrowheads="1"/>
          </p:cNvSpPr>
          <p:nvPr/>
        </p:nvSpPr>
        <p:spPr bwMode="auto">
          <a:xfrm>
            <a:off x="7391401" y="2085975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45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problem statement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64C-407D-412F-9ED1-91E35058494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5970589" y="3041650"/>
            <a:ext cx="39528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H="1">
            <a:off x="5970589" y="3041650"/>
            <a:ext cx="39528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6799263" y="5183189"/>
            <a:ext cx="40005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 flipH="1">
            <a:off x="6805614" y="5187951"/>
            <a:ext cx="388937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3784600" y="2541588"/>
            <a:ext cx="3937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H="1">
            <a:off x="3789364" y="2541588"/>
            <a:ext cx="38893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8" name="Freeform 10"/>
          <p:cNvSpPr>
            <a:spLocks/>
          </p:cNvSpPr>
          <p:nvPr/>
        </p:nvSpPr>
        <p:spPr bwMode="auto">
          <a:xfrm>
            <a:off x="7988300" y="5233989"/>
            <a:ext cx="393700" cy="269875"/>
          </a:xfrm>
          <a:custGeom>
            <a:avLst/>
            <a:gdLst>
              <a:gd name="T0" fmla="*/ 248 w 248"/>
              <a:gd name="T1" fmla="*/ 170 h 170"/>
              <a:gd name="T2" fmla="*/ 248 w 248"/>
              <a:gd name="T3" fmla="*/ 0 h 170"/>
              <a:gd name="T4" fmla="*/ 0 w 248"/>
              <a:gd name="T5" fmla="*/ 0 h 170"/>
              <a:gd name="T6" fmla="*/ 0 w 248"/>
              <a:gd name="T7" fmla="*/ 170 h 170"/>
              <a:gd name="T8" fmla="*/ 248 w 248"/>
              <a:gd name="T9" fmla="*/ 170 h 170"/>
              <a:gd name="T10" fmla="*/ 248 w 248"/>
              <a:gd name="T11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170">
                <a:moveTo>
                  <a:pt x="248" y="170"/>
                </a:moveTo>
                <a:lnTo>
                  <a:pt x="248" y="0"/>
                </a:lnTo>
                <a:lnTo>
                  <a:pt x="0" y="0"/>
                </a:lnTo>
                <a:lnTo>
                  <a:pt x="0" y="170"/>
                </a:lnTo>
                <a:lnTo>
                  <a:pt x="248" y="170"/>
                </a:lnTo>
                <a:lnTo>
                  <a:pt x="248" y="1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6230939" y="35052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 altLang="en-US"/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6454776" y="3049589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en-US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5786439" y="3049589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/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6230939" y="280035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/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7069139" y="491807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 altLang="en-US"/>
          </a:p>
        </p:txBody>
      </p:sp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6635751" y="517207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en-US"/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7304089" y="517207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/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7069139" y="561657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/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4049714" y="229552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 altLang="en-US"/>
          </a:p>
        </p:txBody>
      </p:sp>
      <p:sp>
        <p:nvSpPr>
          <p:cNvPr id="191508" name="Rectangle 20"/>
          <p:cNvSpPr>
            <a:spLocks noChangeArrowheads="1"/>
          </p:cNvSpPr>
          <p:nvPr/>
        </p:nvSpPr>
        <p:spPr bwMode="auto">
          <a:xfrm>
            <a:off x="4278314" y="2551114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en-US"/>
          </a:p>
        </p:txBody>
      </p:sp>
      <p:sp>
        <p:nvSpPr>
          <p:cNvPr id="191509" name="Rectangle 21"/>
          <p:cNvSpPr>
            <a:spLocks noChangeArrowheads="1"/>
          </p:cNvSpPr>
          <p:nvPr/>
        </p:nvSpPr>
        <p:spPr bwMode="auto">
          <a:xfrm>
            <a:off x="3600451" y="2551114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/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4049714" y="300037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/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flipH="1">
            <a:off x="3500438" y="2741613"/>
            <a:ext cx="284162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2" name="Freeform 24"/>
          <p:cNvSpPr>
            <a:spLocks/>
          </p:cNvSpPr>
          <p:nvPr/>
        </p:nvSpPr>
        <p:spPr bwMode="auto">
          <a:xfrm>
            <a:off x="4178300" y="2741614"/>
            <a:ext cx="1792288" cy="498475"/>
          </a:xfrm>
          <a:custGeom>
            <a:avLst/>
            <a:gdLst>
              <a:gd name="T0" fmla="*/ 0 w 1129"/>
              <a:gd name="T1" fmla="*/ 0 h 314"/>
              <a:gd name="T2" fmla="*/ 328 w 1129"/>
              <a:gd name="T3" fmla="*/ 3 h 314"/>
              <a:gd name="T4" fmla="*/ 331 w 1129"/>
              <a:gd name="T5" fmla="*/ 3 h 314"/>
              <a:gd name="T6" fmla="*/ 337 w 1129"/>
              <a:gd name="T7" fmla="*/ 3 h 314"/>
              <a:gd name="T8" fmla="*/ 350 w 1129"/>
              <a:gd name="T9" fmla="*/ 3 h 314"/>
              <a:gd name="T10" fmla="*/ 365 w 1129"/>
              <a:gd name="T11" fmla="*/ 6 h 314"/>
              <a:gd name="T12" fmla="*/ 384 w 1129"/>
              <a:gd name="T13" fmla="*/ 9 h 314"/>
              <a:gd name="T14" fmla="*/ 406 w 1129"/>
              <a:gd name="T15" fmla="*/ 12 h 314"/>
              <a:gd name="T16" fmla="*/ 428 w 1129"/>
              <a:gd name="T17" fmla="*/ 19 h 314"/>
              <a:gd name="T18" fmla="*/ 453 w 1129"/>
              <a:gd name="T19" fmla="*/ 28 h 314"/>
              <a:gd name="T20" fmla="*/ 475 w 1129"/>
              <a:gd name="T21" fmla="*/ 38 h 314"/>
              <a:gd name="T22" fmla="*/ 500 w 1129"/>
              <a:gd name="T23" fmla="*/ 47 h 314"/>
              <a:gd name="T24" fmla="*/ 529 w 1129"/>
              <a:gd name="T25" fmla="*/ 63 h 314"/>
              <a:gd name="T26" fmla="*/ 551 w 1129"/>
              <a:gd name="T27" fmla="*/ 78 h 314"/>
              <a:gd name="T28" fmla="*/ 567 w 1129"/>
              <a:gd name="T29" fmla="*/ 94 h 314"/>
              <a:gd name="T30" fmla="*/ 582 w 1129"/>
              <a:gd name="T31" fmla="*/ 107 h 314"/>
              <a:gd name="T32" fmla="*/ 592 w 1129"/>
              <a:gd name="T33" fmla="*/ 119 h 314"/>
              <a:gd name="T34" fmla="*/ 601 w 1129"/>
              <a:gd name="T35" fmla="*/ 132 h 314"/>
              <a:gd name="T36" fmla="*/ 607 w 1129"/>
              <a:gd name="T37" fmla="*/ 145 h 314"/>
              <a:gd name="T38" fmla="*/ 614 w 1129"/>
              <a:gd name="T39" fmla="*/ 154 h 314"/>
              <a:gd name="T40" fmla="*/ 620 w 1129"/>
              <a:gd name="T41" fmla="*/ 163 h 314"/>
              <a:gd name="T42" fmla="*/ 626 w 1129"/>
              <a:gd name="T43" fmla="*/ 176 h 314"/>
              <a:gd name="T44" fmla="*/ 636 w 1129"/>
              <a:gd name="T45" fmla="*/ 185 h 314"/>
              <a:gd name="T46" fmla="*/ 642 w 1129"/>
              <a:gd name="T47" fmla="*/ 195 h 314"/>
              <a:gd name="T48" fmla="*/ 648 w 1129"/>
              <a:gd name="T49" fmla="*/ 204 h 314"/>
              <a:gd name="T50" fmla="*/ 655 w 1129"/>
              <a:gd name="T51" fmla="*/ 214 h 314"/>
              <a:gd name="T52" fmla="*/ 661 w 1129"/>
              <a:gd name="T53" fmla="*/ 223 h 314"/>
              <a:gd name="T54" fmla="*/ 667 w 1129"/>
              <a:gd name="T55" fmla="*/ 233 h 314"/>
              <a:gd name="T56" fmla="*/ 673 w 1129"/>
              <a:gd name="T57" fmla="*/ 245 h 314"/>
              <a:gd name="T58" fmla="*/ 683 w 1129"/>
              <a:gd name="T59" fmla="*/ 255 h 314"/>
              <a:gd name="T60" fmla="*/ 689 w 1129"/>
              <a:gd name="T61" fmla="*/ 264 h 314"/>
              <a:gd name="T62" fmla="*/ 702 w 1129"/>
              <a:gd name="T63" fmla="*/ 274 h 314"/>
              <a:gd name="T64" fmla="*/ 711 w 1129"/>
              <a:gd name="T65" fmla="*/ 283 h 314"/>
              <a:gd name="T66" fmla="*/ 727 w 1129"/>
              <a:gd name="T67" fmla="*/ 292 h 314"/>
              <a:gd name="T68" fmla="*/ 739 w 1129"/>
              <a:gd name="T69" fmla="*/ 299 h 314"/>
              <a:gd name="T70" fmla="*/ 755 w 1129"/>
              <a:gd name="T71" fmla="*/ 305 h 314"/>
              <a:gd name="T72" fmla="*/ 771 w 1129"/>
              <a:gd name="T73" fmla="*/ 308 h 314"/>
              <a:gd name="T74" fmla="*/ 784 w 1129"/>
              <a:gd name="T75" fmla="*/ 311 h 314"/>
              <a:gd name="T76" fmla="*/ 796 w 1129"/>
              <a:gd name="T77" fmla="*/ 311 h 314"/>
              <a:gd name="T78" fmla="*/ 802 w 1129"/>
              <a:gd name="T79" fmla="*/ 314 h 314"/>
              <a:gd name="T80" fmla="*/ 809 w 1129"/>
              <a:gd name="T81" fmla="*/ 314 h 314"/>
              <a:gd name="T82" fmla="*/ 812 w 1129"/>
              <a:gd name="T83" fmla="*/ 314 h 314"/>
              <a:gd name="T84" fmla="*/ 1129 w 1129"/>
              <a:gd name="T85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29" h="314">
                <a:moveTo>
                  <a:pt x="0" y="0"/>
                </a:moveTo>
                <a:lnTo>
                  <a:pt x="328" y="3"/>
                </a:lnTo>
                <a:lnTo>
                  <a:pt x="331" y="3"/>
                </a:lnTo>
                <a:lnTo>
                  <a:pt x="337" y="3"/>
                </a:lnTo>
                <a:lnTo>
                  <a:pt x="350" y="3"/>
                </a:lnTo>
                <a:lnTo>
                  <a:pt x="365" y="6"/>
                </a:lnTo>
                <a:lnTo>
                  <a:pt x="384" y="9"/>
                </a:lnTo>
                <a:lnTo>
                  <a:pt x="406" y="12"/>
                </a:lnTo>
                <a:lnTo>
                  <a:pt x="428" y="19"/>
                </a:lnTo>
                <a:lnTo>
                  <a:pt x="453" y="28"/>
                </a:lnTo>
                <a:lnTo>
                  <a:pt x="475" y="38"/>
                </a:lnTo>
                <a:lnTo>
                  <a:pt x="500" y="47"/>
                </a:lnTo>
                <a:lnTo>
                  <a:pt x="529" y="63"/>
                </a:lnTo>
                <a:lnTo>
                  <a:pt x="551" y="78"/>
                </a:lnTo>
                <a:lnTo>
                  <a:pt x="567" y="94"/>
                </a:lnTo>
                <a:lnTo>
                  <a:pt x="582" y="107"/>
                </a:lnTo>
                <a:lnTo>
                  <a:pt x="592" y="119"/>
                </a:lnTo>
                <a:lnTo>
                  <a:pt x="601" y="132"/>
                </a:lnTo>
                <a:lnTo>
                  <a:pt x="607" y="145"/>
                </a:lnTo>
                <a:lnTo>
                  <a:pt x="614" y="154"/>
                </a:lnTo>
                <a:lnTo>
                  <a:pt x="620" y="163"/>
                </a:lnTo>
                <a:lnTo>
                  <a:pt x="626" y="176"/>
                </a:lnTo>
                <a:lnTo>
                  <a:pt x="636" y="185"/>
                </a:lnTo>
                <a:lnTo>
                  <a:pt x="642" y="195"/>
                </a:lnTo>
                <a:lnTo>
                  <a:pt x="648" y="204"/>
                </a:lnTo>
                <a:lnTo>
                  <a:pt x="655" y="214"/>
                </a:lnTo>
                <a:lnTo>
                  <a:pt x="661" y="223"/>
                </a:lnTo>
                <a:lnTo>
                  <a:pt x="667" y="233"/>
                </a:lnTo>
                <a:lnTo>
                  <a:pt x="673" y="245"/>
                </a:lnTo>
                <a:lnTo>
                  <a:pt x="683" y="255"/>
                </a:lnTo>
                <a:lnTo>
                  <a:pt x="689" y="264"/>
                </a:lnTo>
                <a:lnTo>
                  <a:pt x="702" y="274"/>
                </a:lnTo>
                <a:lnTo>
                  <a:pt x="711" y="283"/>
                </a:lnTo>
                <a:lnTo>
                  <a:pt x="727" y="292"/>
                </a:lnTo>
                <a:lnTo>
                  <a:pt x="739" y="299"/>
                </a:lnTo>
                <a:lnTo>
                  <a:pt x="755" y="305"/>
                </a:lnTo>
                <a:lnTo>
                  <a:pt x="771" y="308"/>
                </a:lnTo>
                <a:lnTo>
                  <a:pt x="784" y="311"/>
                </a:lnTo>
                <a:lnTo>
                  <a:pt x="796" y="311"/>
                </a:lnTo>
                <a:lnTo>
                  <a:pt x="802" y="314"/>
                </a:lnTo>
                <a:lnTo>
                  <a:pt x="809" y="314"/>
                </a:lnTo>
                <a:lnTo>
                  <a:pt x="812" y="314"/>
                </a:lnTo>
                <a:lnTo>
                  <a:pt x="1129" y="31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3" name="Freeform 25"/>
          <p:cNvSpPr>
            <a:spLocks/>
          </p:cNvSpPr>
          <p:nvPr/>
        </p:nvSpPr>
        <p:spPr bwMode="auto">
          <a:xfrm>
            <a:off x="6365876" y="2855914"/>
            <a:ext cx="1636713" cy="384175"/>
          </a:xfrm>
          <a:custGeom>
            <a:avLst/>
            <a:gdLst>
              <a:gd name="T0" fmla="*/ 0 w 1031"/>
              <a:gd name="T1" fmla="*/ 239 h 242"/>
              <a:gd name="T2" fmla="*/ 327 w 1031"/>
              <a:gd name="T3" fmla="*/ 242 h 242"/>
              <a:gd name="T4" fmla="*/ 330 w 1031"/>
              <a:gd name="T5" fmla="*/ 242 h 242"/>
              <a:gd name="T6" fmla="*/ 336 w 1031"/>
              <a:gd name="T7" fmla="*/ 242 h 242"/>
              <a:gd name="T8" fmla="*/ 346 w 1031"/>
              <a:gd name="T9" fmla="*/ 239 h 242"/>
              <a:gd name="T10" fmla="*/ 358 w 1031"/>
              <a:gd name="T11" fmla="*/ 239 h 242"/>
              <a:gd name="T12" fmla="*/ 374 w 1031"/>
              <a:gd name="T13" fmla="*/ 236 h 242"/>
              <a:gd name="T14" fmla="*/ 390 w 1031"/>
              <a:gd name="T15" fmla="*/ 233 h 242"/>
              <a:gd name="T16" fmla="*/ 406 w 1031"/>
              <a:gd name="T17" fmla="*/ 227 h 242"/>
              <a:gd name="T18" fmla="*/ 421 w 1031"/>
              <a:gd name="T19" fmla="*/ 217 h 242"/>
              <a:gd name="T20" fmla="*/ 437 w 1031"/>
              <a:gd name="T21" fmla="*/ 208 h 242"/>
              <a:gd name="T22" fmla="*/ 453 w 1031"/>
              <a:gd name="T23" fmla="*/ 195 h 242"/>
              <a:gd name="T24" fmla="*/ 462 w 1031"/>
              <a:gd name="T25" fmla="*/ 186 h 242"/>
              <a:gd name="T26" fmla="*/ 468 w 1031"/>
              <a:gd name="T27" fmla="*/ 176 h 242"/>
              <a:gd name="T28" fmla="*/ 478 w 1031"/>
              <a:gd name="T29" fmla="*/ 167 h 242"/>
              <a:gd name="T30" fmla="*/ 487 w 1031"/>
              <a:gd name="T31" fmla="*/ 157 h 242"/>
              <a:gd name="T32" fmla="*/ 497 w 1031"/>
              <a:gd name="T33" fmla="*/ 148 h 242"/>
              <a:gd name="T34" fmla="*/ 503 w 1031"/>
              <a:gd name="T35" fmla="*/ 135 h 242"/>
              <a:gd name="T36" fmla="*/ 512 w 1031"/>
              <a:gd name="T37" fmla="*/ 123 h 242"/>
              <a:gd name="T38" fmla="*/ 522 w 1031"/>
              <a:gd name="T39" fmla="*/ 113 h 242"/>
              <a:gd name="T40" fmla="*/ 531 w 1031"/>
              <a:gd name="T41" fmla="*/ 101 h 242"/>
              <a:gd name="T42" fmla="*/ 538 w 1031"/>
              <a:gd name="T43" fmla="*/ 91 h 242"/>
              <a:gd name="T44" fmla="*/ 550 w 1031"/>
              <a:gd name="T45" fmla="*/ 73 h 242"/>
              <a:gd name="T46" fmla="*/ 563 w 1031"/>
              <a:gd name="T47" fmla="*/ 57 h 242"/>
              <a:gd name="T48" fmla="*/ 579 w 1031"/>
              <a:gd name="T49" fmla="*/ 44 h 242"/>
              <a:gd name="T50" fmla="*/ 591 w 1031"/>
              <a:gd name="T51" fmla="*/ 35 h 242"/>
              <a:gd name="T52" fmla="*/ 604 w 1031"/>
              <a:gd name="T53" fmla="*/ 28 h 242"/>
              <a:gd name="T54" fmla="*/ 616 w 1031"/>
              <a:gd name="T55" fmla="*/ 22 h 242"/>
              <a:gd name="T56" fmla="*/ 626 w 1031"/>
              <a:gd name="T57" fmla="*/ 19 h 242"/>
              <a:gd name="T58" fmla="*/ 638 w 1031"/>
              <a:gd name="T59" fmla="*/ 16 h 242"/>
              <a:gd name="T60" fmla="*/ 648 w 1031"/>
              <a:gd name="T61" fmla="*/ 13 h 242"/>
              <a:gd name="T62" fmla="*/ 660 w 1031"/>
              <a:gd name="T63" fmla="*/ 10 h 242"/>
              <a:gd name="T64" fmla="*/ 670 w 1031"/>
              <a:gd name="T65" fmla="*/ 10 h 242"/>
              <a:gd name="T66" fmla="*/ 679 w 1031"/>
              <a:gd name="T67" fmla="*/ 6 h 242"/>
              <a:gd name="T68" fmla="*/ 689 w 1031"/>
              <a:gd name="T69" fmla="*/ 6 h 242"/>
              <a:gd name="T70" fmla="*/ 701 w 1031"/>
              <a:gd name="T71" fmla="*/ 3 h 242"/>
              <a:gd name="T72" fmla="*/ 707 w 1031"/>
              <a:gd name="T73" fmla="*/ 3 h 242"/>
              <a:gd name="T74" fmla="*/ 717 w 1031"/>
              <a:gd name="T75" fmla="*/ 0 h 242"/>
              <a:gd name="T76" fmla="*/ 723 w 1031"/>
              <a:gd name="T77" fmla="*/ 0 h 242"/>
              <a:gd name="T78" fmla="*/ 729 w 1031"/>
              <a:gd name="T79" fmla="*/ 0 h 242"/>
              <a:gd name="T80" fmla="*/ 733 w 1031"/>
              <a:gd name="T81" fmla="*/ 0 h 242"/>
              <a:gd name="T82" fmla="*/ 736 w 1031"/>
              <a:gd name="T83" fmla="*/ 0 h 242"/>
              <a:gd name="T84" fmla="*/ 1031 w 1031"/>
              <a:gd name="T85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1" h="242">
                <a:moveTo>
                  <a:pt x="0" y="239"/>
                </a:moveTo>
                <a:lnTo>
                  <a:pt x="327" y="242"/>
                </a:lnTo>
                <a:lnTo>
                  <a:pt x="330" y="242"/>
                </a:lnTo>
                <a:lnTo>
                  <a:pt x="336" y="242"/>
                </a:lnTo>
                <a:lnTo>
                  <a:pt x="346" y="239"/>
                </a:lnTo>
                <a:lnTo>
                  <a:pt x="358" y="239"/>
                </a:lnTo>
                <a:lnTo>
                  <a:pt x="374" y="236"/>
                </a:lnTo>
                <a:lnTo>
                  <a:pt x="390" y="233"/>
                </a:lnTo>
                <a:lnTo>
                  <a:pt x="406" y="227"/>
                </a:lnTo>
                <a:lnTo>
                  <a:pt x="421" y="217"/>
                </a:lnTo>
                <a:lnTo>
                  <a:pt x="437" y="208"/>
                </a:lnTo>
                <a:lnTo>
                  <a:pt x="453" y="195"/>
                </a:lnTo>
                <a:lnTo>
                  <a:pt x="462" y="186"/>
                </a:lnTo>
                <a:lnTo>
                  <a:pt x="468" y="176"/>
                </a:lnTo>
                <a:lnTo>
                  <a:pt x="478" y="167"/>
                </a:lnTo>
                <a:lnTo>
                  <a:pt x="487" y="157"/>
                </a:lnTo>
                <a:lnTo>
                  <a:pt x="497" y="148"/>
                </a:lnTo>
                <a:lnTo>
                  <a:pt x="503" y="135"/>
                </a:lnTo>
                <a:lnTo>
                  <a:pt x="512" y="123"/>
                </a:lnTo>
                <a:lnTo>
                  <a:pt x="522" y="113"/>
                </a:lnTo>
                <a:lnTo>
                  <a:pt x="531" y="101"/>
                </a:lnTo>
                <a:lnTo>
                  <a:pt x="538" y="91"/>
                </a:lnTo>
                <a:lnTo>
                  <a:pt x="550" y="73"/>
                </a:lnTo>
                <a:lnTo>
                  <a:pt x="563" y="57"/>
                </a:lnTo>
                <a:lnTo>
                  <a:pt x="579" y="44"/>
                </a:lnTo>
                <a:lnTo>
                  <a:pt x="591" y="35"/>
                </a:lnTo>
                <a:lnTo>
                  <a:pt x="604" y="28"/>
                </a:lnTo>
                <a:lnTo>
                  <a:pt x="616" y="22"/>
                </a:lnTo>
                <a:lnTo>
                  <a:pt x="626" y="19"/>
                </a:lnTo>
                <a:lnTo>
                  <a:pt x="638" y="16"/>
                </a:lnTo>
                <a:lnTo>
                  <a:pt x="648" y="13"/>
                </a:lnTo>
                <a:lnTo>
                  <a:pt x="660" y="10"/>
                </a:lnTo>
                <a:lnTo>
                  <a:pt x="670" y="10"/>
                </a:lnTo>
                <a:lnTo>
                  <a:pt x="679" y="6"/>
                </a:lnTo>
                <a:lnTo>
                  <a:pt x="689" y="6"/>
                </a:lnTo>
                <a:lnTo>
                  <a:pt x="701" y="3"/>
                </a:lnTo>
                <a:lnTo>
                  <a:pt x="707" y="3"/>
                </a:lnTo>
                <a:lnTo>
                  <a:pt x="717" y="0"/>
                </a:lnTo>
                <a:lnTo>
                  <a:pt x="723" y="0"/>
                </a:lnTo>
                <a:lnTo>
                  <a:pt x="729" y="0"/>
                </a:lnTo>
                <a:lnTo>
                  <a:pt x="733" y="0"/>
                </a:lnTo>
                <a:lnTo>
                  <a:pt x="736" y="0"/>
                </a:lnTo>
                <a:lnTo>
                  <a:pt x="1031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4" name="Freeform 26"/>
          <p:cNvSpPr>
            <a:spLocks/>
          </p:cNvSpPr>
          <p:nvPr/>
        </p:nvSpPr>
        <p:spPr bwMode="auto">
          <a:xfrm>
            <a:off x="6165850" y="3435350"/>
            <a:ext cx="844550" cy="1752600"/>
          </a:xfrm>
          <a:custGeom>
            <a:avLst/>
            <a:gdLst>
              <a:gd name="T0" fmla="*/ 0 w 532"/>
              <a:gd name="T1" fmla="*/ 0 h 1104"/>
              <a:gd name="T2" fmla="*/ 3 w 532"/>
              <a:gd name="T3" fmla="*/ 236 h 1104"/>
              <a:gd name="T4" fmla="*/ 3 w 532"/>
              <a:gd name="T5" fmla="*/ 239 h 1104"/>
              <a:gd name="T6" fmla="*/ 3 w 532"/>
              <a:gd name="T7" fmla="*/ 245 h 1104"/>
              <a:gd name="T8" fmla="*/ 3 w 532"/>
              <a:gd name="T9" fmla="*/ 258 h 1104"/>
              <a:gd name="T10" fmla="*/ 6 w 532"/>
              <a:gd name="T11" fmla="*/ 271 h 1104"/>
              <a:gd name="T12" fmla="*/ 6 w 532"/>
              <a:gd name="T13" fmla="*/ 286 h 1104"/>
              <a:gd name="T14" fmla="*/ 10 w 532"/>
              <a:gd name="T15" fmla="*/ 302 h 1104"/>
              <a:gd name="T16" fmla="*/ 16 w 532"/>
              <a:gd name="T17" fmla="*/ 318 h 1104"/>
              <a:gd name="T18" fmla="*/ 22 w 532"/>
              <a:gd name="T19" fmla="*/ 334 h 1104"/>
              <a:gd name="T20" fmla="*/ 28 w 532"/>
              <a:gd name="T21" fmla="*/ 346 h 1104"/>
              <a:gd name="T22" fmla="*/ 38 w 532"/>
              <a:gd name="T23" fmla="*/ 359 h 1104"/>
              <a:gd name="T24" fmla="*/ 47 w 532"/>
              <a:gd name="T25" fmla="*/ 365 h 1104"/>
              <a:gd name="T26" fmla="*/ 54 w 532"/>
              <a:gd name="T27" fmla="*/ 374 h 1104"/>
              <a:gd name="T28" fmla="*/ 63 w 532"/>
              <a:gd name="T29" fmla="*/ 381 h 1104"/>
              <a:gd name="T30" fmla="*/ 69 w 532"/>
              <a:gd name="T31" fmla="*/ 387 h 1104"/>
              <a:gd name="T32" fmla="*/ 76 w 532"/>
              <a:gd name="T33" fmla="*/ 390 h 1104"/>
              <a:gd name="T34" fmla="*/ 85 w 532"/>
              <a:gd name="T35" fmla="*/ 397 h 1104"/>
              <a:gd name="T36" fmla="*/ 91 w 532"/>
              <a:gd name="T37" fmla="*/ 403 h 1104"/>
              <a:gd name="T38" fmla="*/ 98 w 532"/>
              <a:gd name="T39" fmla="*/ 406 h 1104"/>
              <a:gd name="T40" fmla="*/ 107 w 532"/>
              <a:gd name="T41" fmla="*/ 409 h 1104"/>
              <a:gd name="T42" fmla="*/ 113 w 532"/>
              <a:gd name="T43" fmla="*/ 415 h 1104"/>
              <a:gd name="T44" fmla="*/ 126 w 532"/>
              <a:gd name="T45" fmla="*/ 422 h 1104"/>
              <a:gd name="T46" fmla="*/ 151 w 532"/>
              <a:gd name="T47" fmla="*/ 431 h 1104"/>
              <a:gd name="T48" fmla="*/ 179 w 532"/>
              <a:gd name="T49" fmla="*/ 447 h 1104"/>
              <a:gd name="T50" fmla="*/ 214 w 532"/>
              <a:gd name="T51" fmla="*/ 466 h 1104"/>
              <a:gd name="T52" fmla="*/ 252 w 532"/>
              <a:gd name="T53" fmla="*/ 485 h 1104"/>
              <a:gd name="T54" fmla="*/ 293 w 532"/>
              <a:gd name="T55" fmla="*/ 503 h 1104"/>
              <a:gd name="T56" fmla="*/ 327 w 532"/>
              <a:gd name="T57" fmla="*/ 522 h 1104"/>
              <a:gd name="T58" fmla="*/ 362 w 532"/>
              <a:gd name="T59" fmla="*/ 541 h 1104"/>
              <a:gd name="T60" fmla="*/ 387 w 532"/>
              <a:gd name="T61" fmla="*/ 554 h 1104"/>
              <a:gd name="T62" fmla="*/ 406 w 532"/>
              <a:gd name="T63" fmla="*/ 566 h 1104"/>
              <a:gd name="T64" fmla="*/ 425 w 532"/>
              <a:gd name="T65" fmla="*/ 579 h 1104"/>
              <a:gd name="T66" fmla="*/ 440 w 532"/>
              <a:gd name="T67" fmla="*/ 592 h 1104"/>
              <a:gd name="T68" fmla="*/ 456 w 532"/>
              <a:gd name="T69" fmla="*/ 604 h 1104"/>
              <a:gd name="T70" fmla="*/ 469 w 532"/>
              <a:gd name="T71" fmla="*/ 617 h 1104"/>
              <a:gd name="T72" fmla="*/ 481 w 532"/>
              <a:gd name="T73" fmla="*/ 629 h 1104"/>
              <a:gd name="T74" fmla="*/ 494 w 532"/>
              <a:gd name="T75" fmla="*/ 642 h 1104"/>
              <a:gd name="T76" fmla="*/ 503 w 532"/>
              <a:gd name="T77" fmla="*/ 661 h 1104"/>
              <a:gd name="T78" fmla="*/ 513 w 532"/>
              <a:gd name="T79" fmla="*/ 676 h 1104"/>
              <a:gd name="T80" fmla="*/ 519 w 532"/>
              <a:gd name="T81" fmla="*/ 699 h 1104"/>
              <a:gd name="T82" fmla="*/ 525 w 532"/>
              <a:gd name="T83" fmla="*/ 724 h 1104"/>
              <a:gd name="T84" fmla="*/ 528 w 532"/>
              <a:gd name="T85" fmla="*/ 743 h 1104"/>
              <a:gd name="T86" fmla="*/ 528 w 532"/>
              <a:gd name="T87" fmla="*/ 777 h 1104"/>
              <a:gd name="T88" fmla="*/ 532 w 532"/>
              <a:gd name="T89" fmla="*/ 821 h 1104"/>
              <a:gd name="T90" fmla="*/ 532 w 532"/>
              <a:gd name="T91" fmla="*/ 872 h 1104"/>
              <a:gd name="T92" fmla="*/ 532 w 532"/>
              <a:gd name="T93" fmla="*/ 928 h 1104"/>
              <a:gd name="T94" fmla="*/ 532 w 532"/>
              <a:gd name="T95" fmla="*/ 982 h 1104"/>
              <a:gd name="T96" fmla="*/ 528 w 532"/>
              <a:gd name="T97" fmla="*/ 1029 h 1104"/>
              <a:gd name="T98" fmla="*/ 528 w 532"/>
              <a:gd name="T99" fmla="*/ 1067 h 1104"/>
              <a:gd name="T100" fmla="*/ 528 w 532"/>
              <a:gd name="T101" fmla="*/ 1095 h 1104"/>
              <a:gd name="T102" fmla="*/ 528 w 532"/>
              <a:gd name="T103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2" h="1104">
                <a:moveTo>
                  <a:pt x="0" y="0"/>
                </a:moveTo>
                <a:lnTo>
                  <a:pt x="3" y="236"/>
                </a:lnTo>
                <a:lnTo>
                  <a:pt x="3" y="239"/>
                </a:lnTo>
                <a:lnTo>
                  <a:pt x="3" y="245"/>
                </a:lnTo>
                <a:lnTo>
                  <a:pt x="3" y="258"/>
                </a:lnTo>
                <a:lnTo>
                  <a:pt x="6" y="271"/>
                </a:lnTo>
                <a:lnTo>
                  <a:pt x="6" y="286"/>
                </a:lnTo>
                <a:lnTo>
                  <a:pt x="10" y="302"/>
                </a:lnTo>
                <a:lnTo>
                  <a:pt x="16" y="318"/>
                </a:lnTo>
                <a:lnTo>
                  <a:pt x="22" y="334"/>
                </a:lnTo>
                <a:lnTo>
                  <a:pt x="28" y="346"/>
                </a:lnTo>
                <a:lnTo>
                  <a:pt x="38" y="359"/>
                </a:lnTo>
                <a:lnTo>
                  <a:pt x="47" y="365"/>
                </a:lnTo>
                <a:lnTo>
                  <a:pt x="54" y="374"/>
                </a:lnTo>
                <a:lnTo>
                  <a:pt x="63" y="381"/>
                </a:lnTo>
                <a:lnTo>
                  <a:pt x="69" y="387"/>
                </a:lnTo>
                <a:lnTo>
                  <a:pt x="76" y="390"/>
                </a:lnTo>
                <a:lnTo>
                  <a:pt x="85" y="397"/>
                </a:lnTo>
                <a:lnTo>
                  <a:pt x="91" y="403"/>
                </a:lnTo>
                <a:lnTo>
                  <a:pt x="98" y="406"/>
                </a:lnTo>
                <a:lnTo>
                  <a:pt x="107" y="409"/>
                </a:lnTo>
                <a:lnTo>
                  <a:pt x="113" y="415"/>
                </a:lnTo>
                <a:lnTo>
                  <a:pt x="126" y="422"/>
                </a:lnTo>
                <a:lnTo>
                  <a:pt x="151" y="431"/>
                </a:lnTo>
                <a:lnTo>
                  <a:pt x="179" y="447"/>
                </a:lnTo>
                <a:lnTo>
                  <a:pt x="214" y="466"/>
                </a:lnTo>
                <a:lnTo>
                  <a:pt x="252" y="485"/>
                </a:lnTo>
                <a:lnTo>
                  <a:pt x="293" y="503"/>
                </a:lnTo>
                <a:lnTo>
                  <a:pt x="327" y="522"/>
                </a:lnTo>
                <a:lnTo>
                  <a:pt x="362" y="541"/>
                </a:lnTo>
                <a:lnTo>
                  <a:pt x="387" y="554"/>
                </a:lnTo>
                <a:lnTo>
                  <a:pt x="406" y="566"/>
                </a:lnTo>
                <a:lnTo>
                  <a:pt x="425" y="579"/>
                </a:lnTo>
                <a:lnTo>
                  <a:pt x="440" y="592"/>
                </a:lnTo>
                <a:lnTo>
                  <a:pt x="456" y="604"/>
                </a:lnTo>
                <a:lnTo>
                  <a:pt x="469" y="617"/>
                </a:lnTo>
                <a:lnTo>
                  <a:pt x="481" y="629"/>
                </a:lnTo>
                <a:lnTo>
                  <a:pt x="494" y="642"/>
                </a:lnTo>
                <a:lnTo>
                  <a:pt x="503" y="661"/>
                </a:lnTo>
                <a:lnTo>
                  <a:pt x="513" y="676"/>
                </a:lnTo>
                <a:lnTo>
                  <a:pt x="519" y="699"/>
                </a:lnTo>
                <a:lnTo>
                  <a:pt x="525" y="724"/>
                </a:lnTo>
                <a:lnTo>
                  <a:pt x="528" y="743"/>
                </a:lnTo>
                <a:lnTo>
                  <a:pt x="528" y="777"/>
                </a:lnTo>
                <a:lnTo>
                  <a:pt x="532" y="821"/>
                </a:lnTo>
                <a:lnTo>
                  <a:pt x="532" y="872"/>
                </a:lnTo>
                <a:lnTo>
                  <a:pt x="532" y="928"/>
                </a:lnTo>
                <a:lnTo>
                  <a:pt x="532" y="982"/>
                </a:lnTo>
                <a:lnTo>
                  <a:pt x="528" y="1029"/>
                </a:lnTo>
                <a:lnTo>
                  <a:pt x="528" y="1067"/>
                </a:lnTo>
                <a:lnTo>
                  <a:pt x="528" y="1095"/>
                </a:lnTo>
                <a:lnTo>
                  <a:pt x="528" y="110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5" name="Freeform 27"/>
          <p:cNvSpPr>
            <a:spLocks/>
          </p:cNvSpPr>
          <p:nvPr/>
        </p:nvSpPr>
        <p:spPr bwMode="auto">
          <a:xfrm>
            <a:off x="3784600" y="3560764"/>
            <a:ext cx="393700" cy="274637"/>
          </a:xfrm>
          <a:custGeom>
            <a:avLst/>
            <a:gdLst>
              <a:gd name="T0" fmla="*/ 248 w 248"/>
              <a:gd name="T1" fmla="*/ 170 h 173"/>
              <a:gd name="T2" fmla="*/ 248 w 248"/>
              <a:gd name="T3" fmla="*/ 0 h 173"/>
              <a:gd name="T4" fmla="*/ 0 w 248"/>
              <a:gd name="T5" fmla="*/ 0 h 173"/>
              <a:gd name="T6" fmla="*/ 0 w 248"/>
              <a:gd name="T7" fmla="*/ 173 h 173"/>
              <a:gd name="T8" fmla="*/ 248 w 248"/>
              <a:gd name="T9" fmla="*/ 173 h 173"/>
              <a:gd name="T10" fmla="*/ 248 w 248"/>
              <a:gd name="T11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173">
                <a:moveTo>
                  <a:pt x="248" y="170"/>
                </a:moveTo>
                <a:lnTo>
                  <a:pt x="248" y="0"/>
                </a:lnTo>
                <a:lnTo>
                  <a:pt x="0" y="0"/>
                </a:lnTo>
                <a:lnTo>
                  <a:pt x="0" y="173"/>
                </a:lnTo>
                <a:lnTo>
                  <a:pt x="248" y="173"/>
                </a:lnTo>
                <a:lnTo>
                  <a:pt x="248" y="17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6" name="Line 28"/>
          <p:cNvSpPr>
            <a:spLocks noChangeShapeType="1"/>
          </p:cNvSpPr>
          <p:nvPr/>
        </p:nvSpPr>
        <p:spPr bwMode="auto">
          <a:xfrm>
            <a:off x="6491289" y="5362575"/>
            <a:ext cx="3079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7" name="Line 29"/>
          <p:cNvSpPr>
            <a:spLocks noChangeShapeType="1"/>
          </p:cNvSpPr>
          <p:nvPr/>
        </p:nvSpPr>
        <p:spPr bwMode="auto">
          <a:xfrm>
            <a:off x="7194550" y="5362575"/>
            <a:ext cx="79375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8" name="Line 30"/>
          <p:cNvSpPr>
            <a:spLocks noChangeShapeType="1"/>
          </p:cNvSpPr>
          <p:nvPr/>
        </p:nvSpPr>
        <p:spPr bwMode="auto">
          <a:xfrm>
            <a:off x="6994525" y="5578475"/>
            <a:ext cx="1588" cy="30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9" name="Rectangle 31"/>
          <p:cNvSpPr>
            <a:spLocks noChangeArrowheads="1"/>
          </p:cNvSpPr>
          <p:nvPr/>
        </p:nvSpPr>
        <p:spPr bwMode="auto">
          <a:xfrm>
            <a:off x="7254875" y="4932364"/>
            <a:ext cx="623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Switch 3</a:t>
            </a:r>
            <a:endParaRPr lang="en-US" altLang="en-US"/>
          </a:p>
        </p:txBody>
      </p:sp>
      <p:sp>
        <p:nvSpPr>
          <p:cNvPr id="191520" name="Rectangle 32"/>
          <p:cNvSpPr>
            <a:spLocks noChangeArrowheads="1"/>
          </p:cNvSpPr>
          <p:nvPr/>
        </p:nvSpPr>
        <p:spPr bwMode="auto">
          <a:xfrm>
            <a:off x="7962900" y="4962525"/>
            <a:ext cx="495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Host B</a:t>
            </a:r>
            <a:endParaRPr lang="en-US" altLang="en-US"/>
          </a:p>
        </p:txBody>
      </p:sp>
      <p:sp>
        <p:nvSpPr>
          <p:cNvPr id="191521" name="Line 33"/>
          <p:cNvSpPr>
            <a:spLocks noChangeShapeType="1"/>
          </p:cNvSpPr>
          <p:nvPr/>
        </p:nvSpPr>
        <p:spPr bwMode="auto">
          <a:xfrm>
            <a:off x="6156326" y="2776538"/>
            <a:ext cx="4763" cy="265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22" name="Line 34"/>
          <p:cNvSpPr>
            <a:spLocks noChangeShapeType="1"/>
          </p:cNvSpPr>
          <p:nvPr/>
        </p:nvSpPr>
        <p:spPr bwMode="auto">
          <a:xfrm>
            <a:off x="3975100" y="2255838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23" name="Line 35"/>
          <p:cNvSpPr>
            <a:spLocks noChangeShapeType="1"/>
          </p:cNvSpPr>
          <p:nvPr/>
        </p:nvSpPr>
        <p:spPr bwMode="auto">
          <a:xfrm>
            <a:off x="3984625" y="2941639"/>
            <a:ext cx="1588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24" name="Rectangle 36"/>
          <p:cNvSpPr>
            <a:spLocks noChangeArrowheads="1"/>
          </p:cNvSpPr>
          <p:nvPr/>
        </p:nvSpPr>
        <p:spPr bwMode="auto">
          <a:xfrm>
            <a:off x="6426200" y="2790825"/>
            <a:ext cx="6238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Switch 2</a:t>
            </a:r>
            <a:endParaRPr lang="en-US" altLang="en-US"/>
          </a:p>
        </p:txBody>
      </p:sp>
      <p:sp>
        <p:nvSpPr>
          <p:cNvPr id="191525" name="Rectangle 37"/>
          <p:cNvSpPr>
            <a:spLocks noChangeArrowheads="1"/>
          </p:cNvSpPr>
          <p:nvPr/>
        </p:nvSpPr>
        <p:spPr bwMode="auto">
          <a:xfrm>
            <a:off x="3749675" y="3889375"/>
            <a:ext cx="495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Host A</a:t>
            </a:r>
            <a:endParaRPr lang="en-US" altLang="en-US"/>
          </a:p>
        </p:txBody>
      </p:sp>
      <p:sp>
        <p:nvSpPr>
          <p:cNvPr id="191526" name="Rectangle 38"/>
          <p:cNvSpPr>
            <a:spLocks noChangeArrowheads="1"/>
          </p:cNvSpPr>
          <p:nvPr/>
        </p:nvSpPr>
        <p:spPr bwMode="auto">
          <a:xfrm>
            <a:off x="4303714" y="2300289"/>
            <a:ext cx="6299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Switch 1</a:t>
            </a:r>
            <a:endParaRPr lang="en-US" altLang="en-US"/>
          </a:p>
        </p:txBody>
      </p:sp>
      <p:sp>
        <p:nvSpPr>
          <p:cNvPr id="191527" name="Freeform 39"/>
          <p:cNvSpPr>
            <a:spLocks/>
          </p:cNvSpPr>
          <p:nvPr/>
        </p:nvSpPr>
        <p:spPr bwMode="auto">
          <a:xfrm>
            <a:off x="3100389" y="2601914"/>
            <a:ext cx="395287" cy="269875"/>
          </a:xfrm>
          <a:custGeom>
            <a:avLst/>
            <a:gdLst>
              <a:gd name="T0" fmla="*/ 245 w 249"/>
              <a:gd name="T1" fmla="*/ 170 h 170"/>
              <a:gd name="T2" fmla="*/ 249 w 249"/>
              <a:gd name="T3" fmla="*/ 0 h 170"/>
              <a:gd name="T4" fmla="*/ 0 w 249"/>
              <a:gd name="T5" fmla="*/ 0 h 170"/>
              <a:gd name="T6" fmla="*/ 0 w 249"/>
              <a:gd name="T7" fmla="*/ 170 h 170"/>
              <a:gd name="T8" fmla="*/ 249 w 249"/>
              <a:gd name="T9" fmla="*/ 170 h 170"/>
              <a:gd name="T10" fmla="*/ 249 w 249"/>
              <a:gd name="T11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" h="170">
                <a:moveTo>
                  <a:pt x="245" y="170"/>
                </a:moveTo>
                <a:lnTo>
                  <a:pt x="249" y="0"/>
                </a:lnTo>
                <a:lnTo>
                  <a:pt x="0" y="0"/>
                </a:lnTo>
                <a:lnTo>
                  <a:pt x="0" y="170"/>
                </a:lnTo>
                <a:lnTo>
                  <a:pt x="249" y="170"/>
                </a:lnTo>
                <a:lnTo>
                  <a:pt x="249" y="1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28" name="Rectangle 40"/>
          <p:cNvSpPr>
            <a:spLocks noChangeArrowheads="1"/>
          </p:cNvSpPr>
          <p:nvPr/>
        </p:nvSpPr>
        <p:spPr bwMode="auto">
          <a:xfrm>
            <a:off x="3065464" y="2925764"/>
            <a:ext cx="504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Host C</a:t>
            </a:r>
            <a:endParaRPr lang="en-US" altLang="en-US"/>
          </a:p>
        </p:txBody>
      </p:sp>
      <p:sp>
        <p:nvSpPr>
          <p:cNvPr id="191529" name="Rectangle 41"/>
          <p:cNvSpPr>
            <a:spLocks noChangeArrowheads="1"/>
          </p:cNvSpPr>
          <p:nvPr/>
        </p:nvSpPr>
        <p:spPr bwMode="auto">
          <a:xfrm>
            <a:off x="3770314" y="1727200"/>
            <a:ext cx="504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Host D</a:t>
            </a:r>
            <a:endParaRPr lang="en-US" altLang="en-US"/>
          </a:p>
        </p:txBody>
      </p:sp>
      <p:sp>
        <p:nvSpPr>
          <p:cNvPr id="191530" name="Freeform 42"/>
          <p:cNvSpPr>
            <a:spLocks/>
          </p:cNvSpPr>
          <p:nvPr/>
        </p:nvSpPr>
        <p:spPr bwMode="auto">
          <a:xfrm>
            <a:off x="5970589" y="2506664"/>
            <a:ext cx="395287" cy="269875"/>
          </a:xfrm>
          <a:custGeom>
            <a:avLst/>
            <a:gdLst>
              <a:gd name="T0" fmla="*/ 249 w 249"/>
              <a:gd name="T1" fmla="*/ 170 h 170"/>
              <a:gd name="T2" fmla="*/ 249 w 249"/>
              <a:gd name="T3" fmla="*/ 0 h 170"/>
              <a:gd name="T4" fmla="*/ 0 w 249"/>
              <a:gd name="T5" fmla="*/ 0 h 170"/>
              <a:gd name="T6" fmla="*/ 0 w 249"/>
              <a:gd name="T7" fmla="*/ 170 h 170"/>
              <a:gd name="T8" fmla="*/ 249 w 249"/>
              <a:gd name="T9" fmla="*/ 170 h 170"/>
              <a:gd name="T10" fmla="*/ 249 w 249"/>
              <a:gd name="T11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" h="170">
                <a:moveTo>
                  <a:pt x="249" y="170"/>
                </a:moveTo>
                <a:lnTo>
                  <a:pt x="249" y="0"/>
                </a:lnTo>
                <a:lnTo>
                  <a:pt x="0" y="0"/>
                </a:lnTo>
                <a:lnTo>
                  <a:pt x="0" y="170"/>
                </a:lnTo>
                <a:lnTo>
                  <a:pt x="249" y="170"/>
                </a:lnTo>
                <a:lnTo>
                  <a:pt x="249" y="1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31" name="Rectangle 43"/>
          <p:cNvSpPr>
            <a:spLocks noChangeArrowheads="1"/>
          </p:cNvSpPr>
          <p:nvPr/>
        </p:nvSpPr>
        <p:spPr bwMode="auto">
          <a:xfrm>
            <a:off x="5942013" y="2246314"/>
            <a:ext cx="4953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Host E</a:t>
            </a:r>
            <a:endParaRPr lang="en-US" altLang="en-US"/>
          </a:p>
        </p:txBody>
      </p:sp>
      <p:sp>
        <p:nvSpPr>
          <p:cNvPr id="191532" name="Freeform 44"/>
          <p:cNvSpPr>
            <a:spLocks/>
          </p:cNvSpPr>
          <p:nvPr/>
        </p:nvSpPr>
        <p:spPr bwMode="auto">
          <a:xfrm>
            <a:off x="8002589" y="2720976"/>
            <a:ext cx="395287" cy="269875"/>
          </a:xfrm>
          <a:custGeom>
            <a:avLst/>
            <a:gdLst>
              <a:gd name="T0" fmla="*/ 249 w 249"/>
              <a:gd name="T1" fmla="*/ 170 h 170"/>
              <a:gd name="T2" fmla="*/ 249 w 249"/>
              <a:gd name="T3" fmla="*/ 0 h 170"/>
              <a:gd name="T4" fmla="*/ 0 w 249"/>
              <a:gd name="T5" fmla="*/ 0 h 170"/>
              <a:gd name="T6" fmla="*/ 0 w 249"/>
              <a:gd name="T7" fmla="*/ 170 h 170"/>
              <a:gd name="T8" fmla="*/ 249 w 249"/>
              <a:gd name="T9" fmla="*/ 170 h 170"/>
              <a:gd name="T10" fmla="*/ 249 w 249"/>
              <a:gd name="T11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" h="170">
                <a:moveTo>
                  <a:pt x="249" y="170"/>
                </a:moveTo>
                <a:lnTo>
                  <a:pt x="249" y="0"/>
                </a:lnTo>
                <a:lnTo>
                  <a:pt x="0" y="0"/>
                </a:lnTo>
                <a:lnTo>
                  <a:pt x="0" y="170"/>
                </a:lnTo>
                <a:lnTo>
                  <a:pt x="249" y="170"/>
                </a:lnTo>
                <a:lnTo>
                  <a:pt x="249" y="1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33" name="Rectangle 45"/>
          <p:cNvSpPr>
            <a:spLocks noChangeArrowheads="1"/>
          </p:cNvSpPr>
          <p:nvPr/>
        </p:nvSpPr>
        <p:spPr bwMode="auto">
          <a:xfrm>
            <a:off x="7967663" y="2460626"/>
            <a:ext cx="4921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Host F</a:t>
            </a:r>
            <a:endParaRPr lang="en-US" altLang="en-US"/>
          </a:p>
        </p:txBody>
      </p:sp>
      <p:sp>
        <p:nvSpPr>
          <p:cNvPr id="191534" name="Freeform 46"/>
          <p:cNvSpPr>
            <a:spLocks/>
          </p:cNvSpPr>
          <p:nvPr/>
        </p:nvSpPr>
        <p:spPr bwMode="auto">
          <a:xfrm>
            <a:off x="6091238" y="5233989"/>
            <a:ext cx="393700" cy="269875"/>
          </a:xfrm>
          <a:custGeom>
            <a:avLst/>
            <a:gdLst>
              <a:gd name="T0" fmla="*/ 248 w 248"/>
              <a:gd name="T1" fmla="*/ 170 h 170"/>
              <a:gd name="T2" fmla="*/ 248 w 248"/>
              <a:gd name="T3" fmla="*/ 0 h 170"/>
              <a:gd name="T4" fmla="*/ 0 w 248"/>
              <a:gd name="T5" fmla="*/ 0 h 170"/>
              <a:gd name="T6" fmla="*/ 0 w 248"/>
              <a:gd name="T7" fmla="*/ 170 h 170"/>
              <a:gd name="T8" fmla="*/ 248 w 248"/>
              <a:gd name="T9" fmla="*/ 170 h 170"/>
              <a:gd name="T10" fmla="*/ 248 w 248"/>
              <a:gd name="T11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170">
                <a:moveTo>
                  <a:pt x="248" y="170"/>
                </a:moveTo>
                <a:lnTo>
                  <a:pt x="248" y="0"/>
                </a:lnTo>
                <a:lnTo>
                  <a:pt x="0" y="0"/>
                </a:lnTo>
                <a:lnTo>
                  <a:pt x="0" y="170"/>
                </a:lnTo>
                <a:lnTo>
                  <a:pt x="248" y="170"/>
                </a:lnTo>
                <a:lnTo>
                  <a:pt x="248" y="1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35" name="Rectangle 47"/>
          <p:cNvSpPr>
            <a:spLocks noChangeArrowheads="1"/>
          </p:cNvSpPr>
          <p:nvPr/>
        </p:nvSpPr>
        <p:spPr bwMode="auto">
          <a:xfrm>
            <a:off x="6056313" y="4967289"/>
            <a:ext cx="5143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Host G</a:t>
            </a:r>
            <a:endParaRPr lang="en-US" altLang="en-US"/>
          </a:p>
        </p:txBody>
      </p:sp>
      <p:sp>
        <p:nvSpPr>
          <p:cNvPr id="191536" name="Freeform 48"/>
          <p:cNvSpPr>
            <a:spLocks/>
          </p:cNvSpPr>
          <p:nvPr/>
        </p:nvSpPr>
        <p:spPr bwMode="auto">
          <a:xfrm>
            <a:off x="6799264" y="5878514"/>
            <a:ext cx="452437" cy="263525"/>
          </a:xfrm>
          <a:custGeom>
            <a:avLst/>
            <a:gdLst>
              <a:gd name="T0" fmla="*/ 249 w 252"/>
              <a:gd name="T1" fmla="*/ 166 h 169"/>
              <a:gd name="T2" fmla="*/ 252 w 252"/>
              <a:gd name="T3" fmla="*/ 0 h 169"/>
              <a:gd name="T4" fmla="*/ 0 w 252"/>
              <a:gd name="T5" fmla="*/ 0 h 169"/>
              <a:gd name="T6" fmla="*/ 0 w 252"/>
              <a:gd name="T7" fmla="*/ 169 h 169"/>
              <a:gd name="T8" fmla="*/ 252 w 252"/>
              <a:gd name="T9" fmla="*/ 169 h 169"/>
              <a:gd name="T10" fmla="*/ 252 w 252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" h="169">
                <a:moveTo>
                  <a:pt x="249" y="166"/>
                </a:moveTo>
                <a:lnTo>
                  <a:pt x="252" y="0"/>
                </a:lnTo>
                <a:lnTo>
                  <a:pt x="0" y="0"/>
                </a:lnTo>
                <a:lnTo>
                  <a:pt x="0" y="169"/>
                </a:lnTo>
                <a:lnTo>
                  <a:pt x="252" y="169"/>
                </a:lnTo>
                <a:lnTo>
                  <a:pt x="252" y="16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37" name="Rectangle 49"/>
          <p:cNvSpPr>
            <a:spLocks noChangeArrowheads="1"/>
          </p:cNvSpPr>
          <p:nvPr/>
        </p:nvSpPr>
        <p:spPr bwMode="auto">
          <a:xfrm>
            <a:off x="6764339" y="6202364"/>
            <a:ext cx="504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Host H</a:t>
            </a:r>
            <a:endParaRPr lang="en-US" altLang="en-US"/>
          </a:p>
        </p:txBody>
      </p:sp>
      <p:sp>
        <p:nvSpPr>
          <p:cNvPr id="191538" name="Freeform 50"/>
          <p:cNvSpPr>
            <a:spLocks/>
          </p:cNvSpPr>
          <p:nvPr/>
        </p:nvSpPr>
        <p:spPr bwMode="auto">
          <a:xfrm>
            <a:off x="5970589" y="3041650"/>
            <a:ext cx="395287" cy="393700"/>
          </a:xfrm>
          <a:custGeom>
            <a:avLst/>
            <a:gdLst>
              <a:gd name="T0" fmla="*/ 249 w 249"/>
              <a:gd name="T1" fmla="*/ 248 h 248"/>
              <a:gd name="T2" fmla="*/ 249 w 249"/>
              <a:gd name="T3" fmla="*/ 0 h 248"/>
              <a:gd name="T4" fmla="*/ 0 w 249"/>
              <a:gd name="T5" fmla="*/ 0 h 248"/>
              <a:gd name="T6" fmla="*/ 0 w 249"/>
              <a:gd name="T7" fmla="*/ 248 h 248"/>
              <a:gd name="T8" fmla="*/ 249 w 249"/>
              <a:gd name="T9" fmla="*/ 248 h 248"/>
              <a:gd name="T10" fmla="*/ 249 w 249"/>
              <a:gd name="T1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" h="248">
                <a:moveTo>
                  <a:pt x="249" y="248"/>
                </a:moveTo>
                <a:lnTo>
                  <a:pt x="249" y="0"/>
                </a:lnTo>
                <a:lnTo>
                  <a:pt x="0" y="0"/>
                </a:lnTo>
                <a:lnTo>
                  <a:pt x="0" y="248"/>
                </a:lnTo>
                <a:lnTo>
                  <a:pt x="249" y="248"/>
                </a:lnTo>
                <a:lnTo>
                  <a:pt x="249" y="24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39" name="Freeform 51"/>
          <p:cNvSpPr>
            <a:spLocks/>
          </p:cNvSpPr>
          <p:nvPr/>
        </p:nvSpPr>
        <p:spPr bwMode="auto">
          <a:xfrm>
            <a:off x="6805613" y="5183188"/>
            <a:ext cx="393700" cy="400050"/>
          </a:xfrm>
          <a:custGeom>
            <a:avLst/>
            <a:gdLst>
              <a:gd name="T0" fmla="*/ 245 w 248"/>
              <a:gd name="T1" fmla="*/ 249 h 252"/>
              <a:gd name="T2" fmla="*/ 248 w 248"/>
              <a:gd name="T3" fmla="*/ 0 h 252"/>
              <a:gd name="T4" fmla="*/ 0 w 248"/>
              <a:gd name="T5" fmla="*/ 0 h 252"/>
              <a:gd name="T6" fmla="*/ 0 w 248"/>
              <a:gd name="T7" fmla="*/ 252 h 252"/>
              <a:gd name="T8" fmla="*/ 248 w 248"/>
              <a:gd name="T9" fmla="*/ 252 h 252"/>
              <a:gd name="T10" fmla="*/ 248 w 248"/>
              <a:gd name="T11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252">
                <a:moveTo>
                  <a:pt x="245" y="249"/>
                </a:moveTo>
                <a:lnTo>
                  <a:pt x="248" y="0"/>
                </a:lnTo>
                <a:lnTo>
                  <a:pt x="0" y="0"/>
                </a:lnTo>
                <a:lnTo>
                  <a:pt x="0" y="252"/>
                </a:lnTo>
                <a:lnTo>
                  <a:pt x="248" y="252"/>
                </a:lnTo>
                <a:lnTo>
                  <a:pt x="248" y="25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40" name="Freeform 52"/>
          <p:cNvSpPr>
            <a:spLocks/>
          </p:cNvSpPr>
          <p:nvPr/>
        </p:nvSpPr>
        <p:spPr bwMode="auto">
          <a:xfrm>
            <a:off x="3789364" y="2541588"/>
            <a:ext cx="395287" cy="393700"/>
          </a:xfrm>
          <a:custGeom>
            <a:avLst/>
            <a:gdLst>
              <a:gd name="T0" fmla="*/ 245 w 249"/>
              <a:gd name="T1" fmla="*/ 248 h 248"/>
              <a:gd name="T2" fmla="*/ 249 w 249"/>
              <a:gd name="T3" fmla="*/ 0 h 248"/>
              <a:gd name="T4" fmla="*/ 0 w 249"/>
              <a:gd name="T5" fmla="*/ 0 h 248"/>
              <a:gd name="T6" fmla="*/ 0 w 249"/>
              <a:gd name="T7" fmla="*/ 248 h 248"/>
              <a:gd name="T8" fmla="*/ 249 w 249"/>
              <a:gd name="T9" fmla="*/ 248 h 248"/>
              <a:gd name="T10" fmla="*/ 249 w 249"/>
              <a:gd name="T1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" h="248">
                <a:moveTo>
                  <a:pt x="245" y="248"/>
                </a:moveTo>
                <a:lnTo>
                  <a:pt x="249" y="0"/>
                </a:lnTo>
                <a:lnTo>
                  <a:pt x="0" y="0"/>
                </a:lnTo>
                <a:lnTo>
                  <a:pt x="0" y="248"/>
                </a:lnTo>
                <a:lnTo>
                  <a:pt x="249" y="248"/>
                </a:lnTo>
                <a:lnTo>
                  <a:pt x="249" y="24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41" name="Freeform 53"/>
          <p:cNvSpPr>
            <a:spLocks/>
          </p:cNvSpPr>
          <p:nvPr/>
        </p:nvSpPr>
        <p:spPr bwMode="auto">
          <a:xfrm>
            <a:off x="3822700" y="2027239"/>
            <a:ext cx="395288" cy="269875"/>
          </a:xfrm>
          <a:custGeom>
            <a:avLst/>
            <a:gdLst>
              <a:gd name="T0" fmla="*/ 245 w 249"/>
              <a:gd name="T1" fmla="*/ 170 h 170"/>
              <a:gd name="T2" fmla="*/ 249 w 249"/>
              <a:gd name="T3" fmla="*/ 0 h 170"/>
              <a:gd name="T4" fmla="*/ 0 w 249"/>
              <a:gd name="T5" fmla="*/ 0 h 170"/>
              <a:gd name="T6" fmla="*/ 0 w 249"/>
              <a:gd name="T7" fmla="*/ 170 h 170"/>
              <a:gd name="T8" fmla="*/ 249 w 249"/>
              <a:gd name="T9" fmla="*/ 170 h 170"/>
              <a:gd name="T10" fmla="*/ 249 w 249"/>
              <a:gd name="T11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" h="170">
                <a:moveTo>
                  <a:pt x="245" y="170"/>
                </a:moveTo>
                <a:lnTo>
                  <a:pt x="249" y="0"/>
                </a:lnTo>
                <a:lnTo>
                  <a:pt x="0" y="0"/>
                </a:lnTo>
                <a:lnTo>
                  <a:pt x="0" y="170"/>
                </a:lnTo>
                <a:lnTo>
                  <a:pt x="249" y="170"/>
                </a:lnTo>
                <a:lnTo>
                  <a:pt x="249" y="1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STP BPTU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Each BPDU contains</a:t>
            </a:r>
          </a:p>
          <a:p>
            <a:pPr lvl="1"/>
            <a:r>
              <a:rPr lang="en-US" altLang="en-US" sz="2400" dirty="0"/>
              <a:t>the ID for the bridge that is sending this message,</a:t>
            </a:r>
          </a:p>
          <a:p>
            <a:pPr lvl="1"/>
            <a:r>
              <a:rPr lang="en-US" altLang="en-US" sz="2400" dirty="0"/>
              <a:t>the ID for what the sending bridge believes to be the root bridge,</a:t>
            </a:r>
          </a:p>
          <a:p>
            <a:pPr lvl="1"/>
            <a:r>
              <a:rPr lang="en-US" altLang="en-US" sz="2400" dirty="0"/>
              <a:t>the distance, measured in hops, from the sending bridge to the root bridge.</a:t>
            </a:r>
          </a:p>
          <a:p>
            <a:r>
              <a:rPr lang="en-US" altLang="en-US" sz="2800" dirty="0"/>
              <a:t>Each bridge records the current </a:t>
            </a:r>
            <a:r>
              <a:rPr lang="en-US" altLang="en-US" sz="2800" dirty="0">
                <a:solidFill>
                  <a:srgbClr val="0070C0"/>
                </a:solidFill>
              </a:rPr>
              <a:t>best BPDU message </a:t>
            </a:r>
            <a:r>
              <a:rPr lang="en-US" altLang="en-US" sz="2800" dirty="0"/>
              <a:t>it has seen on </a:t>
            </a:r>
            <a:r>
              <a:rPr lang="en-US" altLang="en-US" sz="2800" dirty="0">
                <a:solidFill>
                  <a:srgbClr val="0070C0"/>
                </a:solidFill>
              </a:rPr>
              <a:t>each of its ports</a:t>
            </a:r>
            <a:r>
              <a:rPr lang="en-US" altLang="en-US" sz="2800" dirty="0"/>
              <a:t>.</a:t>
            </a:r>
          </a:p>
          <a:p>
            <a:r>
              <a:rPr lang="en-US" sz="2800" dirty="0"/>
              <a:t>The new BPDU is considered </a:t>
            </a:r>
            <a:r>
              <a:rPr lang="en-US" sz="2800" dirty="0">
                <a:solidFill>
                  <a:schemeClr val="accent1"/>
                </a:solidFill>
              </a:rPr>
              <a:t>better</a:t>
            </a:r>
            <a:r>
              <a:rPr lang="en-US" sz="2800" i="1" dirty="0"/>
              <a:t> </a:t>
            </a:r>
            <a:r>
              <a:rPr lang="en-US" sz="2800" dirty="0"/>
              <a:t>than the currently recorded information if</a:t>
            </a:r>
          </a:p>
          <a:p>
            <a:pPr lvl="1"/>
            <a:r>
              <a:rPr lang="en-US" sz="2600" dirty="0"/>
              <a:t>It identifies a root with a smaller ID, or </a:t>
            </a:r>
          </a:p>
          <a:p>
            <a:pPr lvl="1"/>
            <a:r>
              <a:rPr lang="en-US" sz="2600" dirty="0"/>
              <a:t>It identifies a root with an equal ID but with a shorter distance, or</a:t>
            </a:r>
          </a:p>
          <a:p>
            <a:pPr lvl="1"/>
            <a:r>
              <a:rPr lang="en-US" sz="2600" dirty="0"/>
              <a:t>The root ID and distance are equal, but the sending bridge has a smaller ID.</a:t>
            </a:r>
            <a:endParaRPr lang="en-US" altLang="en-US" sz="2600" dirty="0"/>
          </a:p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2875-433A-4333-84B3-127F9913FD8B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671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/>
              <a:t>stp</a:t>
            </a:r>
            <a:r>
              <a:rPr lang="en-US" altLang="en-US" dirty="0"/>
              <a:t> </a:t>
            </a:r>
            <a:r>
              <a:rPr lang="en-US" altLang="en-US" dirty="0" err="1"/>
              <a:t>Bptu</a:t>
            </a:r>
            <a:r>
              <a:rPr lang="en-US" altLang="en-US" dirty="0"/>
              <a:t>: EXAMPLE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Initially, every bridge, say B1, sends out (B1, B1, 0) onto all of its ports.</a:t>
            </a:r>
          </a:p>
          <a:p>
            <a:pPr lvl="1"/>
            <a:r>
              <a:rPr lang="en-US" altLang="en-US" sz="2400" dirty="0"/>
              <a:t>The one that has the smallest id is elected to be the root bridge.</a:t>
            </a:r>
          </a:p>
          <a:p>
            <a:r>
              <a:rPr lang="en-US" altLang="en-US" sz="2800" dirty="0"/>
              <a:t>Then, B2, B4, B5, B6, and B7 send out (Bx, B1, 1) onto the attached LANs other than the ones attached to B1.</a:t>
            </a:r>
          </a:p>
          <a:p>
            <a:r>
              <a:rPr lang="en-US" altLang="en-US" sz="2800" dirty="0"/>
              <a:t>Then, B3 sends (B3, B1, 2) onto LAN A.</a:t>
            </a:r>
          </a:p>
          <a:p>
            <a:pPr lvl="1"/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6C7A-3DBA-441D-8B02-E129A2FEFE08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77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/>
              <a:t>stp</a:t>
            </a:r>
            <a:r>
              <a:rPr lang="en-US" altLang="en-US" dirty="0"/>
              <a:t> </a:t>
            </a:r>
            <a:r>
              <a:rPr lang="en-US" altLang="en-US" dirty="0" err="1"/>
              <a:t>Bptu</a:t>
            </a:r>
            <a:r>
              <a:rPr lang="en-US" altLang="en-US" dirty="0"/>
              <a:t>: EXAMPLE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A456-2033-4753-A2F5-A2294F7D55B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4879976" y="2355850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B3</a:t>
            </a:r>
            <a:endParaRPr lang="en-US" altLang="en-US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508500" y="172085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3651251" y="269875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C</a:t>
            </a:r>
            <a:endParaRPr lang="en-US" altLang="en-US"/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3959225" y="367030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en-US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5565776" y="3182939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D</a:t>
            </a:r>
            <a:endParaRPr lang="en-US" altLang="en-U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4386263" y="331787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6069013" y="2749551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B5</a:t>
            </a:r>
            <a:endParaRPr lang="en-US" altLang="en-US"/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8218488" y="2154239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en-US"/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7453313" y="321786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B7</a:t>
            </a:r>
            <a:endParaRPr lang="en-US" altLang="en-US"/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8399463" y="3287714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K</a:t>
            </a:r>
            <a:endParaRPr lang="en-US" alt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7921625" y="3686175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F</a:t>
            </a:r>
            <a:endParaRPr lang="en-US" altLang="en-US"/>
          </a:p>
        </p:txBody>
      </p: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7900988" y="4879976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H</a:t>
            </a:r>
            <a:endParaRPr lang="en-US" altLang="en-US"/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6924676" y="5570539"/>
            <a:ext cx="2016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B4</a:t>
            </a:r>
            <a:endParaRPr lang="en-US" altLang="en-US"/>
          </a:p>
        </p:txBody>
      </p:sp>
      <p:sp>
        <p:nvSpPr>
          <p:cNvPr id="251921" name="Rectangle 17"/>
          <p:cNvSpPr>
            <a:spLocks noChangeArrowheads="1"/>
          </p:cNvSpPr>
          <p:nvPr/>
        </p:nvSpPr>
        <p:spPr bwMode="auto">
          <a:xfrm>
            <a:off x="7896225" y="6099175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J</a:t>
            </a:r>
            <a:endParaRPr lang="en-US" altLang="en-US"/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5907088" y="438626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251923" name="Rectangle 19"/>
          <p:cNvSpPr>
            <a:spLocks noChangeArrowheads="1"/>
          </p:cNvSpPr>
          <p:nvPr/>
        </p:nvSpPr>
        <p:spPr bwMode="auto">
          <a:xfrm>
            <a:off x="4935538" y="5484814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B6</a:t>
            </a:r>
            <a:endParaRPr lang="en-US" altLang="en-US"/>
          </a:p>
        </p:txBody>
      </p:sp>
      <p:sp>
        <p:nvSpPr>
          <p:cNvPr id="251924" name="Rectangle 20"/>
          <p:cNvSpPr>
            <a:spLocks noChangeArrowheads="1"/>
          </p:cNvSpPr>
          <p:nvPr/>
        </p:nvSpPr>
        <p:spPr bwMode="auto">
          <a:xfrm>
            <a:off x="3963988" y="4865689"/>
            <a:ext cx="1298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G</a:t>
            </a:r>
            <a:endParaRPr lang="en-US" altLang="en-US"/>
          </a:p>
        </p:txBody>
      </p:sp>
      <p:sp>
        <p:nvSpPr>
          <p:cNvPr id="251925" name="Freeform 21"/>
          <p:cNvSpPr>
            <a:spLocks/>
          </p:cNvSpPr>
          <p:nvPr/>
        </p:nvSpPr>
        <p:spPr bwMode="auto">
          <a:xfrm>
            <a:off x="4830764" y="5387975"/>
            <a:ext cx="407987" cy="407988"/>
          </a:xfrm>
          <a:custGeom>
            <a:avLst/>
            <a:gdLst>
              <a:gd name="T0" fmla="*/ 126 w 257"/>
              <a:gd name="T1" fmla="*/ 0 h 257"/>
              <a:gd name="T2" fmla="*/ 107 w 257"/>
              <a:gd name="T3" fmla="*/ 3 h 257"/>
              <a:gd name="T4" fmla="*/ 85 w 257"/>
              <a:gd name="T5" fmla="*/ 7 h 257"/>
              <a:gd name="T6" fmla="*/ 69 w 257"/>
              <a:gd name="T7" fmla="*/ 16 h 257"/>
              <a:gd name="T8" fmla="*/ 50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2 w 257"/>
              <a:gd name="T15" fmla="*/ 70 h 257"/>
              <a:gd name="T16" fmla="*/ 6 w 257"/>
              <a:gd name="T17" fmla="*/ 89 h 257"/>
              <a:gd name="T18" fmla="*/ 0 w 257"/>
              <a:gd name="T19" fmla="*/ 108 h 257"/>
              <a:gd name="T20" fmla="*/ 0 w 257"/>
              <a:gd name="T21" fmla="*/ 130 h 257"/>
              <a:gd name="T22" fmla="*/ 0 w 257"/>
              <a:gd name="T23" fmla="*/ 149 h 257"/>
              <a:gd name="T24" fmla="*/ 6 w 257"/>
              <a:gd name="T25" fmla="*/ 168 h 257"/>
              <a:gd name="T26" fmla="*/ 12 w 257"/>
              <a:gd name="T27" fmla="*/ 187 h 257"/>
              <a:gd name="T28" fmla="*/ 25 w 257"/>
              <a:gd name="T29" fmla="*/ 203 h 257"/>
              <a:gd name="T30" fmla="*/ 38 w 257"/>
              <a:gd name="T31" fmla="*/ 219 h 257"/>
              <a:gd name="T32" fmla="*/ 50 w 257"/>
              <a:gd name="T33" fmla="*/ 232 h 257"/>
              <a:gd name="T34" fmla="*/ 69 w 257"/>
              <a:gd name="T35" fmla="*/ 245 h 257"/>
              <a:gd name="T36" fmla="*/ 85 w 257"/>
              <a:gd name="T37" fmla="*/ 251 h 257"/>
              <a:gd name="T38" fmla="*/ 107 w 257"/>
              <a:gd name="T39" fmla="*/ 257 h 257"/>
              <a:gd name="T40" fmla="*/ 126 w 257"/>
              <a:gd name="T41" fmla="*/ 257 h 257"/>
              <a:gd name="T42" fmla="*/ 149 w 257"/>
              <a:gd name="T43" fmla="*/ 257 h 257"/>
              <a:gd name="T44" fmla="*/ 168 w 257"/>
              <a:gd name="T45" fmla="*/ 251 h 257"/>
              <a:gd name="T46" fmla="*/ 187 w 257"/>
              <a:gd name="T47" fmla="*/ 245 h 257"/>
              <a:gd name="T48" fmla="*/ 203 w 257"/>
              <a:gd name="T49" fmla="*/ 232 h 257"/>
              <a:gd name="T50" fmla="*/ 218 w 257"/>
              <a:gd name="T51" fmla="*/ 219 h 257"/>
              <a:gd name="T52" fmla="*/ 231 w 257"/>
              <a:gd name="T53" fmla="*/ 203 h 257"/>
              <a:gd name="T54" fmla="*/ 241 w 257"/>
              <a:gd name="T55" fmla="*/ 187 h 257"/>
              <a:gd name="T56" fmla="*/ 250 w 257"/>
              <a:gd name="T57" fmla="*/ 168 h 257"/>
              <a:gd name="T58" fmla="*/ 253 w 257"/>
              <a:gd name="T59" fmla="*/ 149 h 257"/>
              <a:gd name="T60" fmla="*/ 257 w 257"/>
              <a:gd name="T61" fmla="*/ 130 h 257"/>
              <a:gd name="T62" fmla="*/ 253 w 257"/>
              <a:gd name="T63" fmla="*/ 108 h 257"/>
              <a:gd name="T64" fmla="*/ 250 w 257"/>
              <a:gd name="T65" fmla="*/ 89 h 257"/>
              <a:gd name="T66" fmla="*/ 241 w 257"/>
              <a:gd name="T67" fmla="*/ 70 h 257"/>
              <a:gd name="T68" fmla="*/ 231 w 257"/>
              <a:gd name="T69" fmla="*/ 54 h 257"/>
              <a:gd name="T70" fmla="*/ 218 w 257"/>
              <a:gd name="T71" fmla="*/ 38 h 257"/>
              <a:gd name="T72" fmla="*/ 203 w 257"/>
              <a:gd name="T73" fmla="*/ 26 h 257"/>
              <a:gd name="T74" fmla="*/ 187 w 257"/>
              <a:gd name="T75" fmla="*/ 16 h 257"/>
              <a:gd name="T76" fmla="*/ 168 w 257"/>
              <a:gd name="T77" fmla="*/ 7 h 257"/>
              <a:gd name="T78" fmla="*/ 149 w 257"/>
              <a:gd name="T79" fmla="*/ 3 h 257"/>
              <a:gd name="T80" fmla="*/ 126 w 257"/>
              <a:gd name="T81" fmla="*/ 0 h 257"/>
              <a:gd name="T82" fmla="*/ 126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6" y="0"/>
                </a:moveTo>
                <a:lnTo>
                  <a:pt x="107" y="3"/>
                </a:lnTo>
                <a:lnTo>
                  <a:pt x="85" y="7"/>
                </a:lnTo>
                <a:lnTo>
                  <a:pt x="69" y="16"/>
                </a:lnTo>
                <a:lnTo>
                  <a:pt x="50" y="26"/>
                </a:lnTo>
                <a:lnTo>
                  <a:pt x="38" y="38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0"/>
                </a:lnTo>
                <a:lnTo>
                  <a:pt x="0" y="149"/>
                </a:lnTo>
                <a:lnTo>
                  <a:pt x="6" y="168"/>
                </a:lnTo>
                <a:lnTo>
                  <a:pt x="12" y="187"/>
                </a:lnTo>
                <a:lnTo>
                  <a:pt x="25" y="203"/>
                </a:lnTo>
                <a:lnTo>
                  <a:pt x="38" y="219"/>
                </a:lnTo>
                <a:lnTo>
                  <a:pt x="50" y="232"/>
                </a:lnTo>
                <a:lnTo>
                  <a:pt x="69" y="245"/>
                </a:lnTo>
                <a:lnTo>
                  <a:pt x="85" y="251"/>
                </a:lnTo>
                <a:lnTo>
                  <a:pt x="107" y="257"/>
                </a:lnTo>
                <a:lnTo>
                  <a:pt x="126" y="257"/>
                </a:lnTo>
                <a:lnTo>
                  <a:pt x="149" y="257"/>
                </a:lnTo>
                <a:lnTo>
                  <a:pt x="168" y="251"/>
                </a:lnTo>
                <a:lnTo>
                  <a:pt x="187" y="245"/>
                </a:lnTo>
                <a:lnTo>
                  <a:pt x="203" y="232"/>
                </a:lnTo>
                <a:lnTo>
                  <a:pt x="218" y="219"/>
                </a:lnTo>
                <a:lnTo>
                  <a:pt x="231" y="203"/>
                </a:lnTo>
                <a:lnTo>
                  <a:pt x="241" y="187"/>
                </a:lnTo>
                <a:lnTo>
                  <a:pt x="250" y="168"/>
                </a:lnTo>
                <a:lnTo>
                  <a:pt x="253" y="149"/>
                </a:lnTo>
                <a:lnTo>
                  <a:pt x="257" y="130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8" y="38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3"/>
                </a:lnTo>
                <a:lnTo>
                  <a:pt x="126" y="0"/>
                </a:lnTo>
                <a:lnTo>
                  <a:pt x="12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6" name="Freeform 22"/>
          <p:cNvSpPr>
            <a:spLocks/>
          </p:cNvSpPr>
          <p:nvPr/>
        </p:nvSpPr>
        <p:spPr bwMode="auto">
          <a:xfrm>
            <a:off x="6813550" y="5468938"/>
            <a:ext cx="412750" cy="412750"/>
          </a:xfrm>
          <a:custGeom>
            <a:avLst/>
            <a:gdLst>
              <a:gd name="T0" fmla="*/ 130 w 260"/>
              <a:gd name="T1" fmla="*/ 0 h 260"/>
              <a:gd name="T2" fmla="*/ 108 w 260"/>
              <a:gd name="T3" fmla="*/ 3 h 260"/>
              <a:gd name="T4" fmla="*/ 89 w 260"/>
              <a:gd name="T5" fmla="*/ 10 h 260"/>
              <a:gd name="T6" fmla="*/ 70 w 260"/>
              <a:gd name="T7" fmla="*/ 16 h 260"/>
              <a:gd name="T8" fmla="*/ 54 w 260"/>
              <a:gd name="T9" fmla="*/ 29 h 260"/>
              <a:gd name="T10" fmla="*/ 38 w 260"/>
              <a:gd name="T11" fmla="*/ 41 h 260"/>
              <a:gd name="T12" fmla="*/ 26 w 260"/>
              <a:gd name="T13" fmla="*/ 54 h 260"/>
              <a:gd name="T14" fmla="*/ 16 w 260"/>
              <a:gd name="T15" fmla="*/ 73 h 260"/>
              <a:gd name="T16" fmla="*/ 10 w 260"/>
              <a:gd name="T17" fmla="*/ 89 h 260"/>
              <a:gd name="T18" fmla="*/ 3 w 260"/>
              <a:gd name="T19" fmla="*/ 111 h 260"/>
              <a:gd name="T20" fmla="*/ 0 w 260"/>
              <a:gd name="T21" fmla="*/ 130 h 260"/>
              <a:gd name="T22" fmla="*/ 3 w 260"/>
              <a:gd name="T23" fmla="*/ 152 h 260"/>
              <a:gd name="T24" fmla="*/ 10 w 260"/>
              <a:gd name="T25" fmla="*/ 171 h 260"/>
              <a:gd name="T26" fmla="*/ 16 w 260"/>
              <a:gd name="T27" fmla="*/ 190 h 260"/>
              <a:gd name="T28" fmla="*/ 26 w 260"/>
              <a:gd name="T29" fmla="*/ 206 h 260"/>
              <a:gd name="T30" fmla="*/ 38 w 260"/>
              <a:gd name="T31" fmla="*/ 222 h 260"/>
              <a:gd name="T32" fmla="*/ 54 w 260"/>
              <a:gd name="T33" fmla="*/ 235 h 260"/>
              <a:gd name="T34" fmla="*/ 70 w 260"/>
              <a:gd name="T35" fmla="*/ 244 h 260"/>
              <a:gd name="T36" fmla="*/ 89 w 260"/>
              <a:gd name="T37" fmla="*/ 254 h 260"/>
              <a:gd name="T38" fmla="*/ 108 w 260"/>
              <a:gd name="T39" fmla="*/ 257 h 260"/>
              <a:gd name="T40" fmla="*/ 130 w 260"/>
              <a:gd name="T41" fmla="*/ 260 h 260"/>
              <a:gd name="T42" fmla="*/ 153 w 260"/>
              <a:gd name="T43" fmla="*/ 257 h 260"/>
              <a:gd name="T44" fmla="*/ 172 w 260"/>
              <a:gd name="T45" fmla="*/ 254 h 260"/>
              <a:gd name="T46" fmla="*/ 191 w 260"/>
              <a:gd name="T47" fmla="*/ 244 h 260"/>
              <a:gd name="T48" fmla="*/ 206 w 260"/>
              <a:gd name="T49" fmla="*/ 235 h 260"/>
              <a:gd name="T50" fmla="*/ 222 w 260"/>
              <a:gd name="T51" fmla="*/ 222 h 260"/>
              <a:gd name="T52" fmla="*/ 235 w 260"/>
              <a:gd name="T53" fmla="*/ 206 h 260"/>
              <a:gd name="T54" fmla="*/ 244 w 260"/>
              <a:gd name="T55" fmla="*/ 190 h 260"/>
              <a:gd name="T56" fmla="*/ 251 w 260"/>
              <a:gd name="T57" fmla="*/ 171 h 260"/>
              <a:gd name="T58" fmla="*/ 257 w 260"/>
              <a:gd name="T59" fmla="*/ 152 h 260"/>
              <a:gd name="T60" fmla="*/ 260 w 260"/>
              <a:gd name="T61" fmla="*/ 130 h 260"/>
              <a:gd name="T62" fmla="*/ 257 w 260"/>
              <a:gd name="T63" fmla="*/ 111 h 260"/>
              <a:gd name="T64" fmla="*/ 251 w 260"/>
              <a:gd name="T65" fmla="*/ 89 h 260"/>
              <a:gd name="T66" fmla="*/ 244 w 260"/>
              <a:gd name="T67" fmla="*/ 73 h 260"/>
              <a:gd name="T68" fmla="*/ 235 w 260"/>
              <a:gd name="T69" fmla="*/ 54 h 260"/>
              <a:gd name="T70" fmla="*/ 222 w 260"/>
              <a:gd name="T71" fmla="*/ 41 h 260"/>
              <a:gd name="T72" fmla="*/ 206 w 260"/>
              <a:gd name="T73" fmla="*/ 29 h 260"/>
              <a:gd name="T74" fmla="*/ 191 w 260"/>
              <a:gd name="T75" fmla="*/ 16 h 260"/>
              <a:gd name="T76" fmla="*/ 172 w 260"/>
              <a:gd name="T77" fmla="*/ 10 h 260"/>
              <a:gd name="T78" fmla="*/ 153 w 260"/>
              <a:gd name="T79" fmla="*/ 3 h 260"/>
              <a:gd name="T80" fmla="*/ 130 w 260"/>
              <a:gd name="T81" fmla="*/ 3 h 260"/>
              <a:gd name="T82" fmla="*/ 130 w 260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0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9"/>
                </a:lnTo>
                <a:lnTo>
                  <a:pt x="38" y="41"/>
                </a:lnTo>
                <a:lnTo>
                  <a:pt x="26" y="54"/>
                </a:lnTo>
                <a:lnTo>
                  <a:pt x="16" y="73"/>
                </a:lnTo>
                <a:lnTo>
                  <a:pt x="10" y="89"/>
                </a:lnTo>
                <a:lnTo>
                  <a:pt x="3" y="111"/>
                </a:lnTo>
                <a:lnTo>
                  <a:pt x="0" y="130"/>
                </a:lnTo>
                <a:lnTo>
                  <a:pt x="3" y="152"/>
                </a:lnTo>
                <a:lnTo>
                  <a:pt x="10" y="171"/>
                </a:lnTo>
                <a:lnTo>
                  <a:pt x="16" y="190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53" y="257"/>
                </a:lnTo>
                <a:lnTo>
                  <a:pt x="172" y="254"/>
                </a:lnTo>
                <a:lnTo>
                  <a:pt x="191" y="244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0"/>
                </a:lnTo>
                <a:lnTo>
                  <a:pt x="251" y="171"/>
                </a:lnTo>
                <a:lnTo>
                  <a:pt x="257" y="152"/>
                </a:lnTo>
                <a:lnTo>
                  <a:pt x="260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41"/>
                </a:lnTo>
                <a:lnTo>
                  <a:pt x="206" y="29"/>
                </a:lnTo>
                <a:lnTo>
                  <a:pt x="191" y="16"/>
                </a:lnTo>
                <a:lnTo>
                  <a:pt x="172" y="10"/>
                </a:lnTo>
                <a:lnTo>
                  <a:pt x="153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7" name="Freeform 23"/>
          <p:cNvSpPr>
            <a:spLocks/>
          </p:cNvSpPr>
          <p:nvPr/>
        </p:nvSpPr>
        <p:spPr bwMode="auto">
          <a:xfrm>
            <a:off x="5786439" y="4284664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3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6 w 257"/>
              <a:gd name="T13" fmla="*/ 54 h 257"/>
              <a:gd name="T14" fmla="*/ 16 w 257"/>
              <a:gd name="T15" fmla="*/ 70 h 257"/>
              <a:gd name="T16" fmla="*/ 7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49 h 257"/>
              <a:gd name="T24" fmla="*/ 7 w 257"/>
              <a:gd name="T25" fmla="*/ 172 h 257"/>
              <a:gd name="T26" fmla="*/ 16 w 257"/>
              <a:gd name="T27" fmla="*/ 187 h 257"/>
              <a:gd name="T28" fmla="*/ 26 w 257"/>
              <a:gd name="T29" fmla="*/ 207 h 257"/>
              <a:gd name="T30" fmla="*/ 38 w 257"/>
              <a:gd name="T31" fmla="*/ 219 h 257"/>
              <a:gd name="T32" fmla="*/ 54 w 257"/>
              <a:gd name="T33" fmla="*/ 235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2 w 257"/>
              <a:gd name="T45" fmla="*/ 251 h 257"/>
              <a:gd name="T46" fmla="*/ 187 w 257"/>
              <a:gd name="T47" fmla="*/ 245 h 257"/>
              <a:gd name="T48" fmla="*/ 206 w 257"/>
              <a:gd name="T49" fmla="*/ 235 h 257"/>
              <a:gd name="T50" fmla="*/ 219 w 257"/>
              <a:gd name="T51" fmla="*/ 219 h 257"/>
              <a:gd name="T52" fmla="*/ 235 w 257"/>
              <a:gd name="T53" fmla="*/ 207 h 257"/>
              <a:gd name="T54" fmla="*/ 244 w 257"/>
              <a:gd name="T55" fmla="*/ 187 h 257"/>
              <a:gd name="T56" fmla="*/ 251 w 257"/>
              <a:gd name="T57" fmla="*/ 172 h 257"/>
              <a:gd name="T58" fmla="*/ 257 w 257"/>
              <a:gd name="T59" fmla="*/ 149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19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2 w 257"/>
              <a:gd name="T77" fmla="*/ 7 h 257"/>
              <a:gd name="T78" fmla="*/ 149 w 257"/>
              <a:gd name="T79" fmla="*/ 3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3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0"/>
                </a:lnTo>
                <a:lnTo>
                  <a:pt x="7" y="89"/>
                </a:lnTo>
                <a:lnTo>
                  <a:pt x="3" y="108"/>
                </a:lnTo>
                <a:lnTo>
                  <a:pt x="0" y="130"/>
                </a:lnTo>
                <a:lnTo>
                  <a:pt x="3" y="149"/>
                </a:lnTo>
                <a:lnTo>
                  <a:pt x="7" y="172"/>
                </a:lnTo>
                <a:lnTo>
                  <a:pt x="16" y="187"/>
                </a:lnTo>
                <a:lnTo>
                  <a:pt x="26" y="207"/>
                </a:lnTo>
                <a:lnTo>
                  <a:pt x="38" y="219"/>
                </a:lnTo>
                <a:lnTo>
                  <a:pt x="54" y="235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2" y="251"/>
                </a:lnTo>
                <a:lnTo>
                  <a:pt x="187" y="245"/>
                </a:lnTo>
                <a:lnTo>
                  <a:pt x="206" y="235"/>
                </a:lnTo>
                <a:lnTo>
                  <a:pt x="219" y="219"/>
                </a:lnTo>
                <a:lnTo>
                  <a:pt x="235" y="207"/>
                </a:lnTo>
                <a:lnTo>
                  <a:pt x="244" y="187"/>
                </a:lnTo>
                <a:lnTo>
                  <a:pt x="251" y="172"/>
                </a:lnTo>
                <a:lnTo>
                  <a:pt x="257" y="149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19" y="38"/>
                </a:lnTo>
                <a:lnTo>
                  <a:pt x="206" y="26"/>
                </a:lnTo>
                <a:lnTo>
                  <a:pt x="187" y="16"/>
                </a:lnTo>
                <a:lnTo>
                  <a:pt x="172" y="7"/>
                </a:lnTo>
                <a:lnTo>
                  <a:pt x="149" y="3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8" name="Line 24"/>
          <p:cNvSpPr>
            <a:spLocks noChangeShapeType="1"/>
          </p:cNvSpPr>
          <p:nvPr/>
        </p:nvSpPr>
        <p:spPr bwMode="auto">
          <a:xfrm>
            <a:off x="7543800" y="2406651"/>
            <a:ext cx="1588" cy="715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9" name="Line 25"/>
          <p:cNvSpPr>
            <a:spLocks noChangeShapeType="1"/>
          </p:cNvSpPr>
          <p:nvPr/>
        </p:nvSpPr>
        <p:spPr bwMode="auto">
          <a:xfrm>
            <a:off x="6154738" y="3060700"/>
            <a:ext cx="4762" cy="35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0" name="Line 26"/>
          <p:cNvSpPr>
            <a:spLocks noChangeShapeType="1"/>
          </p:cNvSpPr>
          <p:nvPr/>
        </p:nvSpPr>
        <p:spPr bwMode="auto">
          <a:xfrm>
            <a:off x="5807076" y="1966914"/>
            <a:ext cx="276225" cy="701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1" name="Line 27"/>
          <p:cNvSpPr>
            <a:spLocks noChangeShapeType="1"/>
          </p:cNvSpPr>
          <p:nvPr/>
        </p:nvSpPr>
        <p:spPr bwMode="auto">
          <a:xfrm flipV="1">
            <a:off x="6335714" y="2395539"/>
            <a:ext cx="6191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2" name="Line 28"/>
          <p:cNvSpPr>
            <a:spLocks noChangeShapeType="1"/>
          </p:cNvSpPr>
          <p:nvPr/>
        </p:nvSpPr>
        <p:spPr bwMode="auto">
          <a:xfrm>
            <a:off x="7543800" y="3549651"/>
            <a:ext cx="1588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3" name="Line 29"/>
          <p:cNvSpPr>
            <a:spLocks noChangeShapeType="1"/>
          </p:cNvSpPr>
          <p:nvPr/>
        </p:nvSpPr>
        <p:spPr bwMode="auto">
          <a:xfrm>
            <a:off x="7745414" y="3327400"/>
            <a:ext cx="579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4" name="Line 30"/>
          <p:cNvSpPr>
            <a:spLocks noChangeShapeType="1"/>
          </p:cNvSpPr>
          <p:nvPr/>
        </p:nvSpPr>
        <p:spPr bwMode="auto">
          <a:xfrm flipH="1">
            <a:off x="6173788" y="3917951"/>
            <a:ext cx="781050" cy="487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5" name="Line 31"/>
          <p:cNvSpPr>
            <a:spLocks noChangeShapeType="1"/>
          </p:cNvSpPr>
          <p:nvPr/>
        </p:nvSpPr>
        <p:spPr bwMode="auto">
          <a:xfrm>
            <a:off x="6164264" y="4592639"/>
            <a:ext cx="700087" cy="528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6" name="Line 32"/>
          <p:cNvSpPr>
            <a:spLocks noChangeShapeType="1"/>
          </p:cNvSpPr>
          <p:nvPr/>
        </p:nvSpPr>
        <p:spPr bwMode="auto">
          <a:xfrm flipV="1">
            <a:off x="5988050" y="3429001"/>
            <a:ext cx="1588" cy="855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7" name="Line 33"/>
          <p:cNvSpPr>
            <a:spLocks noChangeShapeType="1"/>
          </p:cNvSpPr>
          <p:nvPr/>
        </p:nvSpPr>
        <p:spPr bwMode="auto">
          <a:xfrm flipH="1" flipV="1">
            <a:off x="5141913" y="3911600"/>
            <a:ext cx="67945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8" name="Line 34"/>
          <p:cNvSpPr>
            <a:spLocks noChangeShapeType="1"/>
          </p:cNvSpPr>
          <p:nvPr/>
        </p:nvSpPr>
        <p:spPr bwMode="auto">
          <a:xfrm flipH="1">
            <a:off x="5162550" y="4627564"/>
            <a:ext cx="679450" cy="479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9" name="Line 35"/>
          <p:cNvSpPr>
            <a:spLocks noChangeShapeType="1"/>
          </p:cNvSpPr>
          <p:nvPr/>
        </p:nvSpPr>
        <p:spPr bwMode="auto">
          <a:xfrm>
            <a:off x="5029200" y="51498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0" name="Line 36"/>
          <p:cNvSpPr>
            <a:spLocks noChangeShapeType="1"/>
          </p:cNvSpPr>
          <p:nvPr/>
        </p:nvSpPr>
        <p:spPr bwMode="auto">
          <a:xfrm>
            <a:off x="5026026" y="5795964"/>
            <a:ext cx="4763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1" name="Line 37"/>
          <p:cNvSpPr>
            <a:spLocks noChangeShapeType="1"/>
          </p:cNvSpPr>
          <p:nvPr/>
        </p:nvSpPr>
        <p:spPr bwMode="auto">
          <a:xfrm>
            <a:off x="7015164" y="5137150"/>
            <a:ext cx="1587" cy="331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>
            <a:off x="7015164" y="5881688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3" name="Freeform 39"/>
          <p:cNvSpPr>
            <a:spLocks/>
          </p:cNvSpPr>
          <p:nvPr/>
        </p:nvSpPr>
        <p:spPr bwMode="auto">
          <a:xfrm>
            <a:off x="4276725" y="3216276"/>
            <a:ext cx="407988" cy="409575"/>
          </a:xfrm>
          <a:custGeom>
            <a:avLst/>
            <a:gdLst>
              <a:gd name="T0" fmla="*/ 127 w 257"/>
              <a:gd name="T1" fmla="*/ 0 h 258"/>
              <a:gd name="T2" fmla="*/ 108 w 257"/>
              <a:gd name="T3" fmla="*/ 4 h 258"/>
              <a:gd name="T4" fmla="*/ 89 w 257"/>
              <a:gd name="T5" fmla="*/ 7 h 258"/>
              <a:gd name="T6" fmla="*/ 69 w 257"/>
              <a:gd name="T7" fmla="*/ 16 h 258"/>
              <a:gd name="T8" fmla="*/ 50 w 257"/>
              <a:gd name="T9" fmla="*/ 26 h 258"/>
              <a:gd name="T10" fmla="*/ 38 w 257"/>
              <a:gd name="T11" fmla="*/ 39 h 258"/>
              <a:gd name="T12" fmla="*/ 25 w 257"/>
              <a:gd name="T13" fmla="*/ 54 h 258"/>
              <a:gd name="T14" fmla="*/ 12 w 257"/>
              <a:gd name="T15" fmla="*/ 70 h 258"/>
              <a:gd name="T16" fmla="*/ 6 w 257"/>
              <a:gd name="T17" fmla="*/ 89 h 258"/>
              <a:gd name="T18" fmla="*/ 0 w 257"/>
              <a:gd name="T19" fmla="*/ 108 h 258"/>
              <a:gd name="T20" fmla="*/ 0 w 257"/>
              <a:gd name="T21" fmla="*/ 131 h 258"/>
              <a:gd name="T22" fmla="*/ 0 w 257"/>
              <a:gd name="T23" fmla="*/ 150 h 258"/>
              <a:gd name="T24" fmla="*/ 6 w 257"/>
              <a:gd name="T25" fmla="*/ 172 h 258"/>
              <a:gd name="T26" fmla="*/ 12 w 257"/>
              <a:gd name="T27" fmla="*/ 188 h 258"/>
              <a:gd name="T28" fmla="*/ 25 w 257"/>
              <a:gd name="T29" fmla="*/ 207 h 258"/>
              <a:gd name="T30" fmla="*/ 38 w 257"/>
              <a:gd name="T31" fmla="*/ 219 h 258"/>
              <a:gd name="T32" fmla="*/ 50 w 257"/>
              <a:gd name="T33" fmla="*/ 235 h 258"/>
              <a:gd name="T34" fmla="*/ 69 w 257"/>
              <a:gd name="T35" fmla="*/ 245 h 258"/>
              <a:gd name="T36" fmla="*/ 89 w 257"/>
              <a:gd name="T37" fmla="*/ 251 h 258"/>
              <a:gd name="T38" fmla="*/ 108 w 257"/>
              <a:gd name="T39" fmla="*/ 258 h 258"/>
              <a:gd name="T40" fmla="*/ 127 w 257"/>
              <a:gd name="T41" fmla="*/ 258 h 258"/>
              <a:gd name="T42" fmla="*/ 149 w 257"/>
              <a:gd name="T43" fmla="*/ 258 h 258"/>
              <a:gd name="T44" fmla="*/ 168 w 257"/>
              <a:gd name="T45" fmla="*/ 251 h 258"/>
              <a:gd name="T46" fmla="*/ 187 w 257"/>
              <a:gd name="T47" fmla="*/ 245 h 258"/>
              <a:gd name="T48" fmla="*/ 203 w 257"/>
              <a:gd name="T49" fmla="*/ 235 h 258"/>
              <a:gd name="T50" fmla="*/ 219 w 257"/>
              <a:gd name="T51" fmla="*/ 219 h 258"/>
              <a:gd name="T52" fmla="*/ 231 w 257"/>
              <a:gd name="T53" fmla="*/ 207 h 258"/>
              <a:gd name="T54" fmla="*/ 241 w 257"/>
              <a:gd name="T55" fmla="*/ 188 h 258"/>
              <a:gd name="T56" fmla="*/ 250 w 257"/>
              <a:gd name="T57" fmla="*/ 172 h 258"/>
              <a:gd name="T58" fmla="*/ 253 w 257"/>
              <a:gd name="T59" fmla="*/ 150 h 258"/>
              <a:gd name="T60" fmla="*/ 257 w 257"/>
              <a:gd name="T61" fmla="*/ 131 h 258"/>
              <a:gd name="T62" fmla="*/ 253 w 257"/>
              <a:gd name="T63" fmla="*/ 108 h 258"/>
              <a:gd name="T64" fmla="*/ 250 w 257"/>
              <a:gd name="T65" fmla="*/ 89 h 258"/>
              <a:gd name="T66" fmla="*/ 241 w 257"/>
              <a:gd name="T67" fmla="*/ 70 h 258"/>
              <a:gd name="T68" fmla="*/ 231 w 257"/>
              <a:gd name="T69" fmla="*/ 54 h 258"/>
              <a:gd name="T70" fmla="*/ 219 w 257"/>
              <a:gd name="T71" fmla="*/ 39 h 258"/>
              <a:gd name="T72" fmla="*/ 203 w 257"/>
              <a:gd name="T73" fmla="*/ 26 h 258"/>
              <a:gd name="T74" fmla="*/ 187 w 257"/>
              <a:gd name="T75" fmla="*/ 16 h 258"/>
              <a:gd name="T76" fmla="*/ 168 w 257"/>
              <a:gd name="T77" fmla="*/ 7 h 258"/>
              <a:gd name="T78" fmla="*/ 149 w 257"/>
              <a:gd name="T79" fmla="*/ 4 h 258"/>
              <a:gd name="T80" fmla="*/ 127 w 257"/>
              <a:gd name="T81" fmla="*/ 0 h 258"/>
              <a:gd name="T82" fmla="*/ 127 w 257"/>
              <a:gd name="T8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8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69" y="16"/>
                </a:lnTo>
                <a:lnTo>
                  <a:pt x="50" y="26"/>
                </a:lnTo>
                <a:lnTo>
                  <a:pt x="38" y="39"/>
                </a:lnTo>
                <a:lnTo>
                  <a:pt x="25" y="54"/>
                </a:lnTo>
                <a:lnTo>
                  <a:pt x="12" y="70"/>
                </a:lnTo>
                <a:lnTo>
                  <a:pt x="6" y="89"/>
                </a:lnTo>
                <a:lnTo>
                  <a:pt x="0" y="108"/>
                </a:lnTo>
                <a:lnTo>
                  <a:pt x="0" y="131"/>
                </a:lnTo>
                <a:lnTo>
                  <a:pt x="0" y="150"/>
                </a:lnTo>
                <a:lnTo>
                  <a:pt x="6" y="172"/>
                </a:lnTo>
                <a:lnTo>
                  <a:pt x="12" y="188"/>
                </a:lnTo>
                <a:lnTo>
                  <a:pt x="25" y="207"/>
                </a:lnTo>
                <a:lnTo>
                  <a:pt x="38" y="219"/>
                </a:lnTo>
                <a:lnTo>
                  <a:pt x="50" y="235"/>
                </a:lnTo>
                <a:lnTo>
                  <a:pt x="69" y="245"/>
                </a:lnTo>
                <a:lnTo>
                  <a:pt x="89" y="251"/>
                </a:lnTo>
                <a:lnTo>
                  <a:pt x="108" y="258"/>
                </a:lnTo>
                <a:lnTo>
                  <a:pt x="127" y="258"/>
                </a:lnTo>
                <a:lnTo>
                  <a:pt x="149" y="258"/>
                </a:lnTo>
                <a:lnTo>
                  <a:pt x="168" y="251"/>
                </a:lnTo>
                <a:lnTo>
                  <a:pt x="187" y="245"/>
                </a:lnTo>
                <a:lnTo>
                  <a:pt x="203" y="235"/>
                </a:lnTo>
                <a:lnTo>
                  <a:pt x="219" y="219"/>
                </a:lnTo>
                <a:lnTo>
                  <a:pt x="231" y="207"/>
                </a:lnTo>
                <a:lnTo>
                  <a:pt x="241" y="188"/>
                </a:lnTo>
                <a:lnTo>
                  <a:pt x="250" y="172"/>
                </a:lnTo>
                <a:lnTo>
                  <a:pt x="253" y="150"/>
                </a:lnTo>
                <a:lnTo>
                  <a:pt x="257" y="131"/>
                </a:lnTo>
                <a:lnTo>
                  <a:pt x="253" y="108"/>
                </a:lnTo>
                <a:lnTo>
                  <a:pt x="250" y="89"/>
                </a:lnTo>
                <a:lnTo>
                  <a:pt x="241" y="70"/>
                </a:lnTo>
                <a:lnTo>
                  <a:pt x="231" y="54"/>
                </a:lnTo>
                <a:lnTo>
                  <a:pt x="219" y="39"/>
                </a:lnTo>
                <a:lnTo>
                  <a:pt x="203" y="26"/>
                </a:lnTo>
                <a:lnTo>
                  <a:pt x="187" y="16"/>
                </a:lnTo>
                <a:lnTo>
                  <a:pt x="168" y="7"/>
                </a:lnTo>
                <a:lnTo>
                  <a:pt x="149" y="4"/>
                </a:lnTo>
                <a:lnTo>
                  <a:pt x="127" y="0"/>
                </a:lnTo>
                <a:lnTo>
                  <a:pt x="12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4" name="Freeform 40"/>
          <p:cNvSpPr>
            <a:spLocks/>
          </p:cNvSpPr>
          <p:nvPr/>
        </p:nvSpPr>
        <p:spPr bwMode="auto">
          <a:xfrm>
            <a:off x="4759325" y="2249488"/>
            <a:ext cx="407988" cy="412750"/>
          </a:xfrm>
          <a:custGeom>
            <a:avLst/>
            <a:gdLst>
              <a:gd name="T0" fmla="*/ 130 w 257"/>
              <a:gd name="T1" fmla="*/ 0 h 260"/>
              <a:gd name="T2" fmla="*/ 108 w 257"/>
              <a:gd name="T3" fmla="*/ 3 h 260"/>
              <a:gd name="T4" fmla="*/ 89 w 257"/>
              <a:gd name="T5" fmla="*/ 10 h 260"/>
              <a:gd name="T6" fmla="*/ 70 w 257"/>
              <a:gd name="T7" fmla="*/ 16 h 260"/>
              <a:gd name="T8" fmla="*/ 54 w 257"/>
              <a:gd name="T9" fmla="*/ 26 h 260"/>
              <a:gd name="T10" fmla="*/ 38 w 257"/>
              <a:gd name="T11" fmla="*/ 38 h 260"/>
              <a:gd name="T12" fmla="*/ 26 w 257"/>
              <a:gd name="T13" fmla="*/ 54 h 260"/>
              <a:gd name="T14" fmla="*/ 16 w 257"/>
              <a:gd name="T15" fmla="*/ 73 h 260"/>
              <a:gd name="T16" fmla="*/ 7 w 257"/>
              <a:gd name="T17" fmla="*/ 89 h 260"/>
              <a:gd name="T18" fmla="*/ 3 w 257"/>
              <a:gd name="T19" fmla="*/ 111 h 260"/>
              <a:gd name="T20" fmla="*/ 0 w 257"/>
              <a:gd name="T21" fmla="*/ 130 h 260"/>
              <a:gd name="T22" fmla="*/ 3 w 257"/>
              <a:gd name="T23" fmla="*/ 153 h 260"/>
              <a:gd name="T24" fmla="*/ 7 w 257"/>
              <a:gd name="T25" fmla="*/ 172 h 260"/>
              <a:gd name="T26" fmla="*/ 16 w 257"/>
              <a:gd name="T27" fmla="*/ 191 h 260"/>
              <a:gd name="T28" fmla="*/ 26 w 257"/>
              <a:gd name="T29" fmla="*/ 206 h 260"/>
              <a:gd name="T30" fmla="*/ 38 w 257"/>
              <a:gd name="T31" fmla="*/ 222 h 260"/>
              <a:gd name="T32" fmla="*/ 54 w 257"/>
              <a:gd name="T33" fmla="*/ 235 h 260"/>
              <a:gd name="T34" fmla="*/ 70 w 257"/>
              <a:gd name="T35" fmla="*/ 245 h 260"/>
              <a:gd name="T36" fmla="*/ 89 w 257"/>
              <a:gd name="T37" fmla="*/ 254 h 260"/>
              <a:gd name="T38" fmla="*/ 108 w 257"/>
              <a:gd name="T39" fmla="*/ 257 h 260"/>
              <a:gd name="T40" fmla="*/ 130 w 257"/>
              <a:gd name="T41" fmla="*/ 260 h 260"/>
              <a:gd name="T42" fmla="*/ 149 w 257"/>
              <a:gd name="T43" fmla="*/ 257 h 260"/>
              <a:gd name="T44" fmla="*/ 171 w 257"/>
              <a:gd name="T45" fmla="*/ 254 h 260"/>
              <a:gd name="T46" fmla="*/ 190 w 257"/>
              <a:gd name="T47" fmla="*/ 245 h 260"/>
              <a:gd name="T48" fmla="*/ 206 w 257"/>
              <a:gd name="T49" fmla="*/ 235 h 260"/>
              <a:gd name="T50" fmla="*/ 222 w 257"/>
              <a:gd name="T51" fmla="*/ 222 h 260"/>
              <a:gd name="T52" fmla="*/ 235 w 257"/>
              <a:gd name="T53" fmla="*/ 206 h 260"/>
              <a:gd name="T54" fmla="*/ 244 w 257"/>
              <a:gd name="T55" fmla="*/ 191 h 260"/>
              <a:gd name="T56" fmla="*/ 251 w 257"/>
              <a:gd name="T57" fmla="*/ 172 h 260"/>
              <a:gd name="T58" fmla="*/ 257 w 257"/>
              <a:gd name="T59" fmla="*/ 153 h 260"/>
              <a:gd name="T60" fmla="*/ 257 w 257"/>
              <a:gd name="T61" fmla="*/ 130 h 260"/>
              <a:gd name="T62" fmla="*/ 257 w 257"/>
              <a:gd name="T63" fmla="*/ 111 h 260"/>
              <a:gd name="T64" fmla="*/ 251 w 257"/>
              <a:gd name="T65" fmla="*/ 89 h 260"/>
              <a:gd name="T66" fmla="*/ 244 w 257"/>
              <a:gd name="T67" fmla="*/ 73 h 260"/>
              <a:gd name="T68" fmla="*/ 235 w 257"/>
              <a:gd name="T69" fmla="*/ 54 h 260"/>
              <a:gd name="T70" fmla="*/ 222 w 257"/>
              <a:gd name="T71" fmla="*/ 38 h 260"/>
              <a:gd name="T72" fmla="*/ 206 w 257"/>
              <a:gd name="T73" fmla="*/ 26 h 260"/>
              <a:gd name="T74" fmla="*/ 190 w 257"/>
              <a:gd name="T75" fmla="*/ 16 h 260"/>
              <a:gd name="T76" fmla="*/ 171 w 257"/>
              <a:gd name="T77" fmla="*/ 10 h 260"/>
              <a:gd name="T78" fmla="*/ 149 w 257"/>
              <a:gd name="T79" fmla="*/ 3 h 260"/>
              <a:gd name="T80" fmla="*/ 130 w 257"/>
              <a:gd name="T81" fmla="*/ 3 h 260"/>
              <a:gd name="T82" fmla="*/ 130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30" y="0"/>
                </a:moveTo>
                <a:lnTo>
                  <a:pt x="108" y="3"/>
                </a:lnTo>
                <a:lnTo>
                  <a:pt x="89" y="10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6" y="54"/>
                </a:lnTo>
                <a:lnTo>
                  <a:pt x="16" y="73"/>
                </a:lnTo>
                <a:lnTo>
                  <a:pt x="7" y="89"/>
                </a:lnTo>
                <a:lnTo>
                  <a:pt x="3" y="111"/>
                </a:lnTo>
                <a:lnTo>
                  <a:pt x="0" y="130"/>
                </a:lnTo>
                <a:lnTo>
                  <a:pt x="3" y="153"/>
                </a:lnTo>
                <a:lnTo>
                  <a:pt x="7" y="172"/>
                </a:lnTo>
                <a:lnTo>
                  <a:pt x="16" y="191"/>
                </a:lnTo>
                <a:lnTo>
                  <a:pt x="26" y="206"/>
                </a:lnTo>
                <a:lnTo>
                  <a:pt x="38" y="222"/>
                </a:lnTo>
                <a:lnTo>
                  <a:pt x="54" y="235"/>
                </a:lnTo>
                <a:lnTo>
                  <a:pt x="70" y="245"/>
                </a:lnTo>
                <a:lnTo>
                  <a:pt x="89" y="254"/>
                </a:lnTo>
                <a:lnTo>
                  <a:pt x="108" y="257"/>
                </a:lnTo>
                <a:lnTo>
                  <a:pt x="130" y="260"/>
                </a:lnTo>
                <a:lnTo>
                  <a:pt x="149" y="257"/>
                </a:lnTo>
                <a:lnTo>
                  <a:pt x="171" y="254"/>
                </a:lnTo>
                <a:lnTo>
                  <a:pt x="190" y="245"/>
                </a:lnTo>
                <a:lnTo>
                  <a:pt x="206" y="235"/>
                </a:lnTo>
                <a:lnTo>
                  <a:pt x="222" y="222"/>
                </a:lnTo>
                <a:lnTo>
                  <a:pt x="235" y="206"/>
                </a:lnTo>
                <a:lnTo>
                  <a:pt x="244" y="191"/>
                </a:lnTo>
                <a:lnTo>
                  <a:pt x="251" y="172"/>
                </a:lnTo>
                <a:lnTo>
                  <a:pt x="257" y="153"/>
                </a:lnTo>
                <a:lnTo>
                  <a:pt x="257" y="130"/>
                </a:lnTo>
                <a:lnTo>
                  <a:pt x="257" y="111"/>
                </a:lnTo>
                <a:lnTo>
                  <a:pt x="251" y="89"/>
                </a:lnTo>
                <a:lnTo>
                  <a:pt x="244" y="73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90" y="16"/>
                </a:lnTo>
                <a:lnTo>
                  <a:pt x="171" y="10"/>
                </a:lnTo>
                <a:lnTo>
                  <a:pt x="149" y="3"/>
                </a:lnTo>
                <a:lnTo>
                  <a:pt x="130" y="3"/>
                </a:lnTo>
                <a:lnTo>
                  <a:pt x="130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5" name="Line 41"/>
          <p:cNvSpPr>
            <a:spLocks noChangeShapeType="1"/>
          </p:cNvSpPr>
          <p:nvPr/>
        </p:nvSpPr>
        <p:spPr bwMode="auto">
          <a:xfrm>
            <a:off x="4965700" y="1966914"/>
            <a:ext cx="1588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6" name="Line 42"/>
          <p:cNvSpPr>
            <a:spLocks noChangeShapeType="1"/>
          </p:cNvSpPr>
          <p:nvPr/>
        </p:nvSpPr>
        <p:spPr bwMode="auto">
          <a:xfrm>
            <a:off x="4965700" y="2657476"/>
            <a:ext cx="1588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7" name="Freeform 43"/>
          <p:cNvSpPr>
            <a:spLocks/>
          </p:cNvSpPr>
          <p:nvPr/>
        </p:nvSpPr>
        <p:spPr bwMode="auto">
          <a:xfrm>
            <a:off x="5957889" y="2647950"/>
            <a:ext cx="407987" cy="412750"/>
          </a:xfrm>
          <a:custGeom>
            <a:avLst/>
            <a:gdLst>
              <a:gd name="T0" fmla="*/ 127 w 257"/>
              <a:gd name="T1" fmla="*/ 0 h 260"/>
              <a:gd name="T2" fmla="*/ 108 w 257"/>
              <a:gd name="T3" fmla="*/ 3 h 260"/>
              <a:gd name="T4" fmla="*/ 89 w 257"/>
              <a:gd name="T5" fmla="*/ 9 h 260"/>
              <a:gd name="T6" fmla="*/ 70 w 257"/>
              <a:gd name="T7" fmla="*/ 16 h 260"/>
              <a:gd name="T8" fmla="*/ 51 w 257"/>
              <a:gd name="T9" fmla="*/ 28 h 260"/>
              <a:gd name="T10" fmla="*/ 38 w 257"/>
              <a:gd name="T11" fmla="*/ 41 h 260"/>
              <a:gd name="T12" fmla="*/ 25 w 257"/>
              <a:gd name="T13" fmla="*/ 54 h 260"/>
              <a:gd name="T14" fmla="*/ 13 w 257"/>
              <a:gd name="T15" fmla="*/ 73 h 260"/>
              <a:gd name="T16" fmla="*/ 6 w 257"/>
              <a:gd name="T17" fmla="*/ 89 h 260"/>
              <a:gd name="T18" fmla="*/ 0 w 257"/>
              <a:gd name="T19" fmla="*/ 111 h 260"/>
              <a:gd name="T20" fmla="*/ 0 w 257"/>
              <a:gd name="T21" fmla="*/ 130 h 260"/>
              <a:gd name="T22" fmla="*/ 0 w 257"/>
              <a:gd name="T23" fmla="*/ 152 h 260"/>
              <a:gd name="T24" fmla="*/ 6 w 257"/>
              <a:gd name="T25" fmla="*/ 171 h 260"/>
              <a:gd name="T26" fmla="*/ 13 w 257"/>
              <a:gd name="T27" fmla="*/ 190 h 260"/>
              <a:gd name="T28" fmla="*/ 25 w 257"/>
              <a:gd name="T29" fmla="*/ 206 h 260"/>
              <a:gd name="T30" fmla="*/ 38 w 257"/>
              <a:gd name="T31" fmla="*/ 222 h 260"/>
              <a:gd name="T32" fmla="*/ 51 w 257"/>
              <a:gd name="T33" fmla="*/ 235 h 260"/>
              <a:gd name="T34" fmla="*/ 70 w 257"/>
              <a:gd name="T35" fmla="*/ 244 h 260"/>
              <a:gd name="T36" fmla="*/ 89 w 257"/>
              <a:gd name="T37" fmla="*/ 254 h 260"/>
              <a:gd name="T38" fmla="*/ 108 w 257"/>
              <a:gd name="T39" fmla="*/ 257 h 260"/>
              <a:gd name="T40" fmla="*/ 127 w 257"/>
              <a:gd name="T41" fmla="*/ 260 h 260"/>
              <a:gd name="T42" fmla="*/ 149 w 257"/>
              <a:gd name="T43" fmla="*/ 257 h 260"/>
              <a:gd name="T44" fmla="*/ 168 w 257"/>
              <a:gd name="T45" fmla="*/ 254 h 260"/>
              <a:gd name="T46" fmla="*/ 187 w 257"/>
              <a:gd name="T47" fmla="*/ 244 h 260"/>
              <a:gd name="T48" fmla="*/ 203 w 257"/>
              <a:gd name="T49" fmla="*/ 235 h 260"/>
              <a:gd name="T50" fmla="*/ 219 w 257"/>
              <a:gd name="T51" fmla="*/ 222 h 260"/>
              <a:gd name="T52" fmla="*/ 232 w 257"/>
              <a:gd name="T53" fmla="*/ 206 h 260"/>
              <a:gd name="T54" fmla="*/ 241 w 257"/>
              <a:gd name="T55" fmla="*/ 190 h 260"/>
              <a:gd name="T56" fmla="*/ 251 w 257"/>
              <a:gd name="T57" fmla="*/ 171 h 260"/>
              <a:gd name="T58" fmla="*/ 254 w 257"/>
              <a:gd name="T59" fmla="*/ 152 h 260"/>
              <a:gd name="T60" fmla="*/ 257 w 257"/>
              <a:gd name="T61" fmla="*/ 130 h 260"/>
              <a:gd name="T62" fmla="*/ 254 w 257"/>
              <a:gd name="T63" fmla="*/ 111 h 260"/>
              <a:gd name="T64" fmla="*/ 251 w 257"/>
              <a:gd name="T65" fmla="*/ 89 h 260"/>
              <a:gd name="T66" fmla="*/ 241 w 257"/>
              <a:gd name="T67" fmla="*/ 73 h 260"/>
              <a:gd name="T68" fmla="*/ 232 w 257"/>
              <a:gd name="T69" fmla="*/ 54 h 260"/>
              <a:gd name="T70" fmla="*/ 219 w 257"/>
              <a:gd name="T71" fmla="*/ 41 h 260"/>
              <a:gd name="T72" fmla="*/ 203 w 257"/>
              <a:gd name="T73" fmla="*/ 28 h 260"/>
              <a:gd name="T74" fmla="*/ 187 w 257"/>
              <a:gd name="T75" fmla="*/ 16 h 260"/>
              <a:gd name="T76" fmla="*/ 168 w 257"/>
              <a:gd name="T77" fmla="*/ 9 h 260"/>
              <a:gd name="T78" fmla="*/ 149 w 257"/>
              <a:gd name="T79" fmla="*/ 3 h 260"/>
              <a:gd name="T80" fmla="*/ 127 w 257"/>
              <a:gd name="T81" fmla="*/ 3 h 260"/>
              <a:gd name="T82" fmla="*/ 127 w 257"/>
              <a:gd name="T83" fmla="*/ 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60">
                <a:moveTo>
                  <a:pt x="127" y="0"/>
                </a:moveTo>
                <a:lnTo>
                  <a:pt x="108" y="3"/>
                </a:lnTo>
                <a:lnTo>
                  <a:pt x="89" y="9"/>
                </a:lnTo>
                <a:lnTo>
                  <a:pt x="70" y="16"/>
                </a:lnTo>
                <a:lnTo>
                  <a:pt x="51" y="28"/>
                </a:lnTo>
                <a:lnTo>
                  <a:pt x="38" y="41"/>
                </a:lnTo>
                <a:lnTo>
                  <a:pt x="25" y="54"/>
                </a:lnTo>
                <a:lnTo>
                  <a:pt x="13" y="73"/>
                </a:lnTo>
                <a:lnTo>
                  <a:pt x="6" y="89"/>
                </a:lnTo>
                <a:lnTo>
                  <a:pt x="0" y="111"/>
                </a:lnTo>
                <a:lnTo>
                  <a:pt x="0" y="130"/>
                </a:lnTo>
                <a:lnTo>
                  <a:pt x="0" y="152"/>
                </a:lnTo>
                <a:lnTo>
                  <a:pt x="6" y="171"/>
                </a:lnTo>
                <a:lnTo>
                  <a:pt x="13" y="190"/>
                </a:lnTo>
                <a:lnTo>
                  <a:pt x="25" y="206"/>
                </a:lnTo>
                <a:lnTo>
                  <a:pt x="38" y="222"/>
                </a:lnTo>
                <a:lnTo>
                  <a:pt x="51" y="235"/>
                </a:lnTo>
                <a:lnTo>
                  <a:pt x="70" y="244"/>
                </a:lnTo>
                <a:lnTo>
                  <a:pt x="89" y="254"/>
                </a:lnTo>
                <a:lnTo>
                  <a:pt x="108" y="257"/>
                </a:lnTo>
                <a:lnTo>
                  <a:pt x="127" y="260"/>
                </a:lnTo>
                <a:lnTo>
                  <a:pt x="149" y="257"/>
                </a:lnTo>
                <a:lnTo>
                  <a:pt x="168" y="254"/>
                </a:lnTo>
                <a:lnTo>
                  <a:pt x="187" y="244"/>
                </a:lnTo>
                <a:lnTo>
                  <a:pt x="203" y="235"/>
                </a:lnTo>
                <a:lnTo>
                  <a:pt x="219" y="222"/>
                </a:lnTo>
                <a:lnTo>
                  <a:pt x="232" y="206"/>
                </a:lnTo>
                <a:lnTo>
                  <a:pt x="241" y="190"/>
                </a:lnTo>
                <a:lnTo>
                  <a:pt x="251" y="171"/>
                </a:lnTo>
                <a:lnTo>
                  <a:pt x="254" y="152"/>
                </a:lnTo>
                <a:lnTo>
                  <a:pt x="257" y="130"/>
                </a:lnTo>
                <a:lnTo>
                  <a:pt x="254" y="111"/>
                </a:lnTo>
                <a:lnTo>
                  <a:pt x="251" y="89"/>
                </a:lnTo>
                <a:lnTo>
                  <a:pt x="241" y="73"/>
                </a:lnTo>
                <a:lnTo>
                  <a:pt x="232" y="54"/>
                </a:lnTo>
                <a:lnTo>
                  <a:pt x="219" y="41"/>
                </a:lnTo>
                <a:lnTo>
                  <a:pt x="203" y="28"/>
                </a:lnTo>
                <a:lnTo>
                  <a:pt x="187" y="16"/>
                </a:lnTo>
                <a:lnTo>
                  <a:pt x="168" y="9"/>
                </a:lnTo>
                <a:lnTo>
                  <a:pt x="149" y="3"/>
                </a:lnTo>
                <a:lnTo>
                  <a:pt x="127" y="3"/>
                </a:lnTo>
                <a:lnTo>
                  <a:pt x="127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8" name="Freeform 44"/>
          <p:cNvSpPr>
            <a:spLocks/>
          </p:cNvSpPr>
          <p:nvPr/>
        </p:nvSpPr>
        <p:spPr bwMode="auto">
          <a:xfrm>
            <a:off x="7332664" y="3125789"/>
            <a:ext cx="407987" cy="407987"/>
          </a:xfrm>
          <a:custGeom>
            <a:avLst/>
            <a:gdLst>
              <a:gd name="T0" fmla="*/ 127 w 257"/>
              <a:gd name="T1" fmla="*/ 0 h 257"/>
              <a:gd name="T2" fmla="*/ 108 w 257"/>
              <a:gd name="T3" fmla="*/ 4 h 257"/>
              <a:gd name="T4" fmla="*/ 89 w 257"/>
              <a:gd name="T5" fmla="*/ 7 h 257"/>
              <a:gd name="T6" fmla="*/ 70 w 257"/>
              <a:gd name="T7" fmla="*/ 16 h 257"/>
              <a:gd name="T8" fmla="*/ 54 w 257"/>
              <a:gd name="T9" fmla="*/ 26 h 257"/>
              <a:gd name="T10" fmla="*/ 38 w 257"/>
              <a:gd name="T11" fmla="*/ 38 h 257"/>
              <a:gd name="T12" fmla="*/ 25 w 257"/>
              <a:gd name="T13" fmla="*/ 54 h 257"/>
              <a:gd name="T14" fmla="*/ 16 w 257"/>
              <a:gd name="T15" fmla="*/ 70 h 257"/>
              <a:gd name="T16" fmla="*/ 6 w 257"/>
              <a:gd name="T17" fmla="*/ 89 h 257"/>
              <a:gd name="T18" fmla="*/ 3 w 257"/>
              <a:gd name="T19" fmla="*/ 108 h 257"/>
              <a:gd name="T20" fmla="*/ 0 w 257"/>
              <a:gd name="T21" fmla="*/ 130 h 257"/>
              <a:gd name="T22" fmla="*/ 3 w 257"/>
              <a:gd name="T23" fmla="*/ 150 h 257"/>
              <a:gd name="T24" fmla="*/ 6 w 257"/>
              <a:gd name="T25" fmla="*/ 169 h 257"/>
              <a:gd name="T26" fmla="*/ 16 w 257"/>
              <a:gd name="T27" fmla="*/ 188 h 257"/>
              <a:gd name="T28" fmla="*/ 25 w 257"/>
              <a:gd name="T29" fmla="*/ 203 h 257"/>
              <a:gd name="T30" fmla="*/ 38 w 257"/>
              <a:gd name="T31" fmla="*/ 219 h 257"/>
              <a:gd name="T32" fmla="*/ 54 w 257"/>
              <a:gd name="T33" fmla="*/ 232 h 257"/>
              <a:gd name="T34" fmla="*/ 70 w 257"/>
              <a:gd name="T35" fmla="*/ 245 h 257"/>
              <a:gd name="T36" fmla="*/ 89 w 257"/>
              <a:gd name="T37" fmla="*/ 251 h 257"/>
              <a:gd name="T38" fmla="*/ 108 w 257"/>
              <a:gd name="T39" fmla="*/ 257 h 257"/>
              <a:gd name="T40" fmla="*/ 130 w 257"/>
              <a:gd name="T41" fmla="*/ 257 h 257"/>
              <a:gd name="T42" fmla="*/ 149 w 257"/>
              <a:gd name="T43" fmla="*/ 257 h 257"/>
              <a:gd name="T44" fmla="*/ 171 w 257"/>
              <a:gd name="T45" fmla="*/ 251 h 257"/>
              <a:gd name="T46" fmla="*/ 187 w 257"/>
              <a:gd name="T47" fmla="*/ 245 h 257"/>
              <a:gd name="T48" fmla="*/ 206 w 257"/>
              <a:gd name="T49" fmla="*/ 232 h 257"/>
              <a:gd name="T50" fmla="*/ 222 w 257"/>
              <a:gd name="T51" fmla="*/ 219 h 257"/>
              <a:gd name="T52" fmla="*/ 235 w 257"/>
              <a:gd name="T53" fmla="*/ 203 h 257"/>
              <a:gd name="T54" fmla="*/ 244 w 257"/>
              <a:gd name="T55" fmla="*/ 188 h 257"/>
              <a:gd name="T56" fmla="*/ 251 w 257"/>
              <a:gd name="T57" fmla="*/ 169 h 257"/>
              <a:gd name="T58" fmla="*/ 257 w 257"/>
              <a:gd name="T59" fmla="*/ 150 h 257"/>
              <a:gd name="T60" fmla="*/ 257 w 257"/>
              <a:gd name="T61" fmla="*/ 130 h 257"/>
              <a:gd name="T62" fmla="*/ 257 w 257"/>
              <a:gd name="T63" fmla="*/ 108 h 257"/>
              <a:gd name="T64" fmla="*/ 251 w 257"/>
              <a:gd name="T65" fmla="*/ 89 h 257"/>
              <a:gd name="T66" fmla="*/ 244 w 257"/>
              <a:gd name="T67" fmla="*/ 70 h 257"/>
              <a:gd name="T68" fmla="*/ 235 w 257"/>
              <a:gd name="T69" fmla="*/ 54 h 257"/>
              <a:gd name="T70" fmla="*/ 222 w 257"/>
              <a:gd name="T71" fmla="*/ 38 h 257"/>
              <a:gd name="T72" fmla="*/ 206 w 257"/>
              <a:gd name="T73" fmla="*/ 26 h 257"/>
              <a:gd name="T74" fmla="*/ 187 w 257"/>
              <a:gd name="T75" fmla="*/ 16 h 257"/>
              <a:gd name="T76" fmla="*/ 171 w 257"/>
              <a:gd name="T77" fmla="*/ 7 h 257"/>
              <a:gd name="T78" fmla="*/ 149 w 257"/>
              <a:gd name="T79" fmla="*/ 4 h 257"/>
              <a:gd name="T80" fmla="*/ 130 w 257"/>
              <a:gd name="T81" fmla="*/ 0 h 257"/>
              <a:gd name="T82" fmla="*/ 130 w 257"/>
              <a:gd name="T8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" h="257">
                <a:moveTo>
                  <a:pt x="127" y="0"/>
                </a:moveTo>
                <a:lnTo>
                  <a:pt x="108" y="4"/>
                </a:lnTo>
                <a:lnTo>
                  <a:pt x="89" y="7"/>
                </a:lnTo>
                <a:lnTo>
                  <a:pt x="70" y="16"/>
                </a:lnTo>
                <a:lnTo>
                  <a:pt x="54" y="26"/>
                </a:lnTo>
                <a:lnTo>
                  <a:pt x="38" y="38"/>
                </a:lnTo>
                <a:lnTo>
                  <a:pt x="25" y="54"/>
                </a:lnTo>
                <a:lnTo>
                  <a:pt x="16" y="70"/>
                </a:lnTo>
                <a:lnTo>
                  <a:pt x="6" y="89"/>
                </a:lnTo>
                <a:lnTo>
                  <a:pt x="3" y="108"/>
                </a:lnTo>
                <a:lnTo>
                  <a:pt x="0" y="130"/>
                </a:lnTo>
                <a:lnTo>
                  <a:pt x="3" y="150"/>
                </a:lnTo>
                <a:lnTo>
                  <a:pt x="6" y="169"/>
                </a:lnTo>
                <a:lnTo>
                  <a:pt x="16" y="188"/>
                </a:lnTo>
                <a:lnTo>
                  <a:pt x="25" y="203"/>
                </a:lnTo>
                <a:lnTo>
                  <a:pt x="38" y="219"/>
                </a:lnTo>
                <a:lnTo>
                  <a:pt x="54" y="232"/>
                </a:lnTo>
                <a:lnTo>
                  <a:pt x="70" y="245"/>
                </a:lnTo>
                <a:lnTo>
                  <a:pt x="89" y="251"/>
                </a:lnTo>
                <a:lnTo>
                  <a:pt x="108" y="257"/>
                </a:lnTo>
                <a:lnTo>
                  <a:pt x="130" y="257"/>
                </a:lnTo>
                <a:lnTo>
                  <a:pt x="149" y="257"/>
                </a:lnTo>
                <a:lnTo>
                  <a:pt x="171" y="251"/>
                </a:lnTo>
                <a:lnTo>
                  <a:pt x="187" y="245"/>
                </a:lnTo>
                <a:lnTo>
                  <a:pt x="206" y="232"/>
                </a:lnTo>
                <a:lnTo>
                  <a:pt x="222" y="219"/>
                </a:lnTo>
                <a:lnTo>
                  <a:pt x="235" y="203"/>
                </a:lnTo>
                <a:lnTo>
                  <a:pt x="244" y="188"/>
                </a:lnTo>
                <a:lnTo>
                  <a:pt x="251" y="169"/>
                </a:lnTo>
                <a:lnTo>
                  <a:pt x="257" y="150"/>
                </a:lnTo>
                <a:lnTo>
                  <a:pt x="257" y="130"/>
                </a:lnTo>
                <a:lnTo>
                  <a:pt x="257" y="108"/>
                </a:lnTo>
                <a:lnTo>
                  <a:pt x="251" y="89"/>
                </a:lnTo>
                <a:lnTo>
                  <a:pt x="244" y="70"/>
                </a:lnTo>
                <a:lnTo>
                  <a:pt x="235" y="54"/>
                </a:lnTo>
                <a:lnTo>
                  <a:pt x="222" y="38"/>
                </a:lnTo>
                <a:lnTo>
                  <a:pt x="206" y="26"/>
                </a:lnTo>
                <a:lnTo>
                  <a:pt x="187" y="16"/>
                </a:lnTo>
                <a:lnTo>
                  <a:pt x="171" y="7"/>
                </a:lnTo>
                <a:lnTo>
                  <a:pt x="149" y="4"/>
                </a:lnTo>
                <a:lnTo>
                  <a:pt x="130" y="0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9" name="Rectangle 45"/>
          <p:cNvSpPr>
            <a:spLocks noChangeArrowheads="1"/>
          </p:cNvSpPr>
          <p:nvPr/>
        </p:nvSpPr>
        <p:spPr bwMode="auto">
          <a:xfrm>
            <a:off x="4508500" y="584200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/>
          </a:p>
        </p:txBody>
      </p:sp>
      <p:sp>
        <p:nvSpPr>
          <p:cNvPr id="251950" name="Line 46"/>
          <p:cNvSpPr>
            <a:spLocks noChangeShapeType="1"/>
          </p:cNvSpPr>
          <p:nvPr/>
        </p:nvSpPr>
        <p:spPr bwMode="auto">
          <a:xfrm>
            <a:off x="4478339" y="2944813"/>
            <a:ext cx="1587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1" name="Line 47"/>
          <p:cNvSpPr>
            <a:spLocks noChangeShapeType="1"/>
          </p:cNvSpPr>
          <p:nvPr/>
        </p:nvSpPr>
        <p:spPr bwMode="auto">
          <a:xfrm>
            <a:off x="4478339" y="3619500"/>
            <a:ext cx="158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2" name="Line 48"/>
          <p:cNvSpPr>
            <a:spLocks noChangeShapeType="1"/>
          </p:cNvSpPr>
          <p:nvPr/>
        </p:nvSpPr>
        <p:spPr bwMode="auto">
          <a:xfrm>
            <a:off x="7239000" y="5683251"/>
            <a:ext cx="604838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3" name="Line 49"/>
          <p:cNvSpPr>
            <a:spLocks noChangeShapeType="1"/>
          </p:cNvSpPr>
          <p:nvPr/>
        </p:nvSpPr>
        <p:spPr bwMode="auto">
          <a:xfrm>
            <a:off x="6657976" y="2395538"/>
            <a:ext cx="1692275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4" name="Line 50"/>
          <p:cNvSpPr>
            <a:spLocks noChangeShapeType="1"/>
          </p:cNvSpPr>
          <p:nvPr/>
        </p:nvSpPr>
        <p:spPr bwMode="auto">
          <a:xfrm>
            <a:off x="8334375" y="2692400"/>
            <a:ext cx="1588" cy="8572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5" name="Line 51"/>
          <p:cNvSpPr>
            <a:spLocks noChangeShapeType="1"/>
          </p:cNvSpPr>
          <p:nvPr/>
        </p:nvSpPr>
        <p:spPr bwMode="auto">
          <a:xfrm>
            <a:off x="6611938" y="3917951"/>
            <a:ext cx="1465262" cy="4763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6" name="Line 52"/>
          <p:cNvSpPr>
            <a:spLocks noChangeShapeType="1"/>
          </p:cNvSpPr>
          <p:nvPr/>
        </p:nvSpPr>
        <p:spPr bwMode="auto">
          <a:xfrm>
            <a:off x="6611938" y="5126039"/>
            <a:ext cx="1465262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7" name="Line 53"/>
          <p:cNvSpPr>
            <a:spLocks noChangeShapeType="1"/>
          </p:cNvSpPr>
          <p:nvPr/>
        </p:nvSpPr>
        <p:spPr bwMode="auto">
          <a:xfrm>
            <a:off x="3929063" y="3906838"/>
            <a:ext cx="1490662" cy="47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8" name="Line 54"/>
          <p:cNvSpPr>
            <a:spLocks noChangeShapeType="1"/>
          </p:cNvSpPr>
          <p:nvPr/>
        </p:nvSpPr>
        <p:spPr bwMode="auto">
          <a:xfrm>
            <a:off x="3938589" y="5111750"/>
            <a:ext cx="1481137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9" name="Line 55"/>
          <p:cNvSpPr>
            <a:spLocks noChangeShapeType="1"/>
          </p:cNvSpPr>
          <p:nvPr/>
        </p:nvSpPr>
        <p:spPr bwMode="auto">
          <a:xfrm>
            <a:off x="4457701" y="6078539"/>
            <a:ext cx="2849563" cy="15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0" name="Line 56"/>
          <p:cNvSpPr>
            <a:spLocks noChangeShapeType="1"/>
          </p:cNvSpPr>
          <p:nvPr/>
        </p:nvSpPr>
        <p:spPr bwMode="auto">
          <a:xfrm>
            <a:off x="7835900" y="5494338"/>
            <a:ext cx="1588" cy="83026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1" name="Line 57"/>
          <p:cNvSpPr>
            <a:spLocks noChangeShapeType="1"/>
          </p:cNvSpPr>
          <p:nvPr/>
        </p:nvSpPr>
        <p:spPr bwMode="auto">
          <a:xfrm>
            <a:off x="4457701" y="1962150"/>
            <a:ext cx="20939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2" name="Line 58"/>
          <p:cNvSpPr>
            <a:spLocks noChangeShapeType="1"/>
          </p:cNvSpPr>
          <p:nvPr/>
        </p:nvSpPr>
        <p:spPr bwMode="auto">
          <a:xfrm>
            <a:off x="3597276" y="2940050"/>
            <a:ext cx="1878013" cy="15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3" name="Line 59"/>
          <p:cNvSpPr>
            <a:spLocks noChangeShapeType="1"/>
          </p:cNvSpPr>
          <p:nvPr/>
        </p:nvSpPr>
        <p:spPr bwMode="auto">
          <a:xfrm>
            <a:off x="5514975" y="3417888"/>
            <a:ext cx="1333500" cy="63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6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/>
              <a:t>stp</a:t>
            </a:r>
            <a:r>
              <a:rPr lang="en-US" altLang="en-US" dirty="0"/>
              <a:t> </a:t>
            </a:r>
            <a:r>
              <a:rPr lang="en-US" altLang="en-US" dirty="0" err="1"/>
              <a:t>Bptu</a:t>
            </a:r>
            <a:r>
              <a:rPr lang="en-US" altLang="en-US" dirty="0"/>
              <a:t>: EXAMPLE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Designated bridges:</a:t>
            </a:r>
          </a:p>
          <a:p>
            <a:pPr lvl="1"/>
            <a:r>
              <a:rPr lang="en-US" altLang="en-US" sz="2400" dirty="0"/>
              <a:t>LAN A: B5 (closer than B3)</a:t>
            </a:r>
          </a:p>
          <a:p>
            <a:pPr lvl="1"/>
            <a:r>
              <a:rPr lang="en-US" altLang="en-US" sz="2400" dirty="0"/>
              <a:t>LAN B: B5 (id smaller than B7)</a:t>
            </a:r>
          </a:p>
          <a:p>
            <a:pPr lvl="1"/>
            <a:r>
              <a:rPr lang="en-US" altLang="en-US" sz="2400" dirty="0"/>
              <a:t>LAN C: B2 (closer than B3)</a:t>
            </a:r>
          </a:p>
          <a:p>
            <a:pPr lvl="1"/>
            <a:r>
              <a:rPr lang="en-US" altLang="en-US" sz="2400" dirty="0"/>
              <a:t>LAN D-H: B1 (closer than other bridges)</a:t>
            </a:r>
          </a:p>
          <a:p>
            <a:pPr lvl="1"/>
            <a:r>
              <a:rPr lang="en-US" altLang="en-US" sz="2400" dirty="0"/>
              <a:t>LAN I: B4 (id smaller than B6)</a:t>
            </a:r>
          </a:p>
          <a:p>
            <a:pPr lvl="1"/>
            <a:r>
              <a:rPr lang="en-US" altLang="en-US" sz="2400" dirty="0"/>
              <a:t>LAN J: B4 (the only bridge)</a:t>
            </a:r>
          </a:p>
          <a:p>
            <a:pPr lvl="1"/>
            <a:r>
              <a:rPr lang="en-US" altLang="en-US" sz="2400" dirty="0"/>
              <a:t>LAN K: B7 (the only bridge)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EDBA-1916-4ADB-94FF-86945892F5AD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44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EE00-3C9F-499D-B33D-59AD8C08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2732D-B6A7-48FC-AC5D-A407C01B74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Label the root ports by circles.</a:t>
            </a:r>
          </a:p>
          <a:p>
            <a:r>
              <a:rPr lang="en-US" sz="2800" dirty="0"/>
              <a:t>Write down the designated bridge’s ID next to each LAN.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86AA0A-03C0-4416-D24F-809592954E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05A92-3DF1-4C44-998C-118AADA1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FBEC5-F06A-0C4B-280F-C892E506C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33400"/>
            <a:ext cx="4545724" cy="60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54464"/>
            <a:ext cx="9525000" cy="990600"/>
          </a:xfrm>
        </p:spPr>
        <p:txBody>
          <a:bodyPr>
            <a:noAutofit/>
          </a:bodyPr>
          <a:lstStyle/>
          <a:p>
            <a:r>
              <a:rPr lang="en-US" altLang="en-US" dirty="0"/>
              <a:t>Benefits &amp; limitations of switched Network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86000"/>
            <a:ext cx="9753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Benefits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0070C0"/>
                </a:solidFill>
              </a:rPr>
              <a:t>switched network </a:t>
            </a:r>
            <a:r>
              <a:rPr lang="en-US" altLang="en-US" sz="2400" dirty="0"/>
              <a:t>is generally much faster and more cost-effective than a </a:t>
            </a:r>
            <a:r>
              <a:rPr lang="en-US" altLang="en-US" sz="2400" dirty="0">
                <a:solidFill>
                  <a:srgbClr val="0070C0"/>
                </a:solidFill>
              </a:rPr>
              <a:t>routed network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/>
              <a:t>Support virtual LANs.</a:t>
            </a:r>
          </a:p>
          <a:p>
            <a:pPr lvl="1"/>
            <a:r>
              <a:rPr lang="en-US" altLang="en-US" sz="2400" dirty="0"/>
              <a:t>Practical experience shows that switched networks can provide good-quality streaming video.</a:t>
            </a:r>
          </a:p>
          <a:p>
            <a:r>
              <a:rPr lang="en-US" altLang="en-US" sz="2800" dirty="0"/>
              <a:t>Limitations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sz="2400" dirty="0"/>
              <a:t>Special attention to avoid broadcast storm (including multicast), thus </a:t>
            </a:r>
            <a:r>
              <a:rPr lang="en-US" altLang="en-US" sz="2400" dirty="0">
                <a:solidFill>
                  <a:schemeClr val="accent1"/>
                </a:solidFill>
              </a:rPr>
              <a:t>limiting its scalability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/>
              <a:t>Limit the types of LANs connected by switches.</a:t>
            </a:r>
          </a:p>
          <a:p>
            <a:pPr lvl="1"/>
            <a:r>
              <a:rPr lang="en-US" altLang="en-US" sz="2400" dirty="0"/>
              <a:t>The spanning tree does not support </a:t>
            </a:r>
            <a:r>
              <a:rPr lang="en-US" altLang="en-US" sz="2400" dirty="0">
                <a:solidFill>
                  <a:schemeClr val="accent1"/>
                </a:solidFill>
              </a:rPr>
              <a:t>load balancing</a:t>
            </a:r>
            <a:r>
              <a:rPr lang="en-US" altLang="en-US" sz="2400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078-52E4-4235-9E23-A62785CE892A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906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Virtual LANs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Virtual LANs allow a group of hosts that may not be connected to the same LAN to </a:t>
            </a:r>
            <a:r>
              <a:rPr lang="en-US" altLang="en-US" sz="2400" dirty="0">
                <a:solidFill>
                  <a:srgbClr val="0070C0"/>
                </a:solidFill>
              </a:rPr>
              <a:t>appear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to be in the same LAN</a:t>
            </a:r>
            <a:r>
              <a:rPr lang="en-US" altLang="en-US" sz="2400" dirty="0"/>
              <a:t>.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2EDF-7245-4AAF-9E62-BC4FF3FE7B63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5398470" y="3623108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W</a:t>
            </a:r>
            <a:endParaRPr lang="en-US" altLang="en-US"/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6277989" y="3623108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X</a:t>
            </a:r>
            <a:endParaRPr lang="en-US" altLang="en-US"/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5816600" y="4537576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 dirty="0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5429426" y="5511008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Y</a:t>
            </a:r>
            <a:endParaRPr lang="en-US" alt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6349479" y="5518944"/>
            <a:ext cx="139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Z</a:t>
            </a:r>
            <a:endParaRPr lang="en-US" altLang="en-US"/>
          </a:p>
        </p:txBody>
      </p:sp>
      <p:sp>
        <p:nvSpPr>
          <p:cNvPr id="225293" name="Freeform 13"/>
          <p:cNvSpPr>
            <a:spLocks/>
          </p:cNvSpPr>
          <p:nvPr/>
        </p:nvSpPr>
        <p:spPr bwMode="auto">
          <a:xfrm>
            <a:off x="5161933" y="3534207"/>
            <a:ext cx="715962" cy="500062"/>
          </a:xfrm>
          <a:custGeom>
            <a:avLst/>
            <a:gdLst>
              <a:gd name="T0" fmla="*/ 447 w 451"/>
              <a:gd name="T1" fmla="*/ 311 h 315"/>
              <a:gd name="T2" fmla="*/ 451 w 451"/>
              <a:gd name="T3" fmla="*/ 0 h 315"/>
              <a:gd name="T4" fmla="*/ 0 w 451"/>
              <a:gd name="T5" fmla="*/ 0 h 315"/>
              <a:gd name="T6" fmla="*/ 0 w 451"/>
              <a:gd name="T7" fmla="*/ 315 h 315"/>
              <a:gd name="T8" fmla="*/ 451 w 451"/>
              <a:gd name="T9" fmla="*/ 315 h 315"/>
              <a:gd name="T10" fmla="*/ 451 w 45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311"/>
                </a:moveTo>
                <a:lnTo>
                  <a:pt x="451" y="0"/>
                </a:lnTo>
                <a:lnTo>
                  <a:pt x="0" y="0"/>
                </a:lnTo>
                <a:lnTo>
                  <a:pt x="0" y="315"/>
                </a:lnTo>
                <a:lnTo>
                  <a:pt x="451" y="315"/>
                </a:lnTo>
                <a:lnTo>
                  <a:pt x="451" y="31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>
            <a:off x="5511977" y="4025447"/>
            <a:ext cx="5557" cy="35013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5" name="Freeform 15"/>
          <p:cNvSpPr>
            <a:spLocks/>
          </p:cNvSpPr>
          <p:nvPr/>
        </p:nvSpPr>
        <p:spPr bwMode="auto">
          <a:xfrm>
            <a:off x="5186365" y="4383722"/>
            <a:ext cx="1536125" cy="680111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6" name="Freeform 16"/>
          <p:cNvSpPr>
            <a:spLocks/>
          </p:cNvSpPr>
          <p:nvPr/>
        </p:nvSpPr>
        <p:spPr bwMode="auto">
          <a:xfrm>
            <a:off x="5157964" y="5422107"/>
            <a:ext cx="715962" cy="500062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7" name="Line 17"/>
          <p:cNvSpPr>
            <a:spLocks noChangeShapeType="1"/>
          </p:cNvSpPr>
          <p:nvPr/>
        </p:nvSpPr>
        <p:spPr bwMode="auto">
          <a:xfrm flipH="1" flipV="1">
            <a:off x="5513563" y="5080793"/>
            <a:ext cx="3970" cy="35489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8" name="Freeform 18"/>
          <p:cNvSpPr>
            <a:spLocks/>
          </p:cNvSpPr>
          <p:nvPr/>
        </p:nvSpPr>
        <p:spPr bwMode="auto">
          <a:xfrm>
            <a:off x="6071667" y="3534207"/>
            <a:ext cx="650822" cy="500062"/>
          </a:xfrm>
          <a:custGeom>
            <a:avLst/>
            <a:gdLst>
              <a:gd name="T0" fmla="*/ 0 w 451"/>
              <a:gd name="T1" fmla="*/ 311 h 315"/>
              <a:gd name="T2" fmla="*/ 0 w 451"/>
              <a:gd name="T3" fmla="*/ 0 h 315"/>
              <a:gd name="T4" fmla="*/ 451 w 451"/>
              <a:gd name="T5" fmla="*/ 0 h 315"/>
              <a:gd name="T6" fmla="*/ 451 w 451"/>
              <a:gd name="T7" fmla="*/ 315 h 315"/>
              <a:gd name="T8" fmla="*/ 0 w 451"/>
              <a:gd name="T9" fmla="*/ 315 h 315"/>
              <a:gd name="T10" fmla="*/ 0 w 45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0" y="311"/>
                </a:moveTo>
                <a:lnTo>
                  <a:pt x="0" y="0"/>
                </a:lnTo>
                <a:lnTo>
                  <a:pt x="451" y="0"/>
                </a:lnTo>
                <a:lnTo>
                  <a:pt x="451" y="315"/>
                </a:lnTo>
                <a:lnTo>
                  <a:pt x="0" y="315"/>
                </a:lnTo>
                <a:lnTo>
                  <a:pt x="0" y="31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>
            <a:off x="6417689" y="4039032"/>
            <a:ext cx="0" cy="36122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3" name="Freeform 23"/>
          <p:cNvSpPr>
            <a:spLocks/>
          </p:cNvSpPr>
          <p:nvPr/>
        </p:nvSpPr>
        <p:spPr bwMode="auto">
          <a:xfrm>
            <a:off x="6071667" y="5422107"/>
            <a:ext cx="715962" cy="500062"/>
          </a:xfrm>
          <a:custGeom>
            <a:avLst/>
            <a:gdLst>
              <a:gd name="T0" fmla="*/ 0 w 451"/>
              <a:gd name="T1" fmla="*/ 0 h 315"/>
              <a:gd name="T2" fmla="*/ 0 w 451"/>
              <a:gd name="T3" fmla="*/ 315 h 315"/>
              <a:gd name="T4" fmla="*/ 451 w 451"/>
              <a:gd name="T5" fmla="*/ 315 h 315"/>
              <a:gd name="T6" fmla="*/ 451 w 451"/>
              <a:gd name="T7" fmla="*/ 0 h 315"/>
              <a:gd name="T8" fmla="*/ 0 w 451"/>
              <a:gd name="T9" fmla="*/ 0 h 315"/>
              <a:gd name="T10" fmla="*/ 0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0" y="0"/>
                </a:moveTo>
                <a:lnTo>
                  <a:pt x="0" y="315"/>
                </a:lnTo>
                <a:lnTo>
                  <a:pt x="451" y="315"/>
                </a:lnTo>
                <a:lnTo>
                  <a:pt x="45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4" name="Line 24"/>
          <p:cNvSpPr>
            <a:spLocks noChangeShapeType="1"/>
          </p:cNvSpPr>
          <p:nvPr/>
        </p:nvSpPr>
        <p:spPr bwMode="auto">
          <a:xfrm flipV="1">
            <a:off x="6406629" y="5071971"/>
            <a:ext cx="11060" cy="35489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auto">
          <a:xfrm>
            <a:off x="7306785" y="4082327"/>
            <a:ext cx="1041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VLAN 100</a:t>
            </a:r>
            <a:endParaRPr lang="en-US" altLang="en-US" dirty="0"/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auto">
          <a:xfrm>
            <a:off x="7306785" y="5080793"/>
            <a:ext cx="104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VLAN 200</a:t>
            </a:r>
            <a:endParaRPr lang="en-US" alt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AB894E-975C-4933-B4A1-D7430767A5B9}"/>
              </a:ext>
            </a:extLst>
          </p:cNvPr>
          <p:cNvSpPr/>
          <p:nvPr/>
        </p:nvSpPr>
        <p:spPr>
          <a:xfrm>
            <a:off x="4741246" y="3882354"/>
            <a:ext cx="2421555" cy="65522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8413AA5-EADF-4332-B038-C660F7EB1B7E}"/>
              </a:ext>
            </a:extLst>
          </p:cNvPr>
          <p:cNvSpPr/>
          <p:nvPr/>
        </p:nvSpPr>
        <p:spPr>
          <a:xfrm>
            <a:off x="4734781" y="4895851"/>
            <a:ext cx="2421555" cy="65522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03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0B9F-BF36-4904-85AA-B745399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Virtual LANs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406DC-1EEB-45EF-9DB3-3C9CAF11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ABD8C-1BC7-47F3-B305-F95758B5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E159DE14-B56A-4D17-95A3-CF276869F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5576" y="4098926"/>
            <a:ext cx="1349375" cy="158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73F309-B6AA-48D5-8A0B-65239447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181" y="3119438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W</a:t>
            </a: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AEA39-79E8-4215-9F4C-78ED2D302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022" y="3154364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X</a:t>
            </a:r>
            <a:endParaRPr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A585E-1000-405B-961C-85A795A7F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2" y="3938587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A9C098-956A-49F8-90F0-46EE867AD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7" y="3938587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C016A-C04A-44C9-91FD-DC8624B7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4803599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Y</a:t>
            </a:r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13F417-EA0F-4015-A3B3-C0A94FA73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754" y="4800715"/>
            <a:ext cx="139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Z</a:t>
            </a:r>
            <a:endParaRPr lang="en-US" alt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F531B85-ECBD-41C7-8D9C-F08AB936E672}"/>
              </a:ext>
            </a:extLst>
          </p:cNvPr>
          <p:cNvSpPr>
            <a:spLocks/>
          </p:cNvSpPr>
          <p:nvPr/>
        </p:nvSpPr>
        <p:spPr bwMode="auto">
          <a:xfrm>
            <a:off x="4515644" y="3030537"/>
            <a:ext cx="715962" cy="500062"/>
          </a:xfrm>
          <a:custGeom>
            <a:avLst/>
            <a:gdLst>
              <a:gd name="T0" fmla="*/ 447 w 451"/>
              <a:gd name="T1" fmla="*/ 311 h 315"/>
              <a:gd name="T2" fmla="*/ 451 w 451"/>
              <a:gd name="T3" fmla="*/ 0 h 315"/>
              <a:gd name="T4" fmla="*/ 0 w 451"/>
              <a:gd name="T5" fmla="*/ 0 h 315"/>
              <a:gd name="T6" fmla="*/ 0 w 451"/>
              <a:gd name="T7" fmla="*/ 315 h 315"/>
              <a:gd name="T8" fmla="*/ 451 w 451"/>
              <a:gd name="T9" fmla="*/ 315 h 315"/>
              <a:gd name="T10" fmla="*/ 451 w 45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311"/>
                </a:moveTo>
                <a:lnTo>
                  <a:pt x="451" y="0"/>
                </a:lnTo>
                <a:lnTo>
                  <a:pt x="0" y="0"/>
                </a:lnTo>
                <a:lnTo>
                  <a:pt x="0" y="315"/>
                </a:lnTo>
                <a:lnTo>
                  <a:pt x="451" y="315"/>
                </a:lnTo>
                <a:lnTo>
                  <a:pt x="451" y="31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799D6D2-900F-4504-9EB3-F2578EF0348D}"/>
              </a:ext>
            </a:extLst>
          </p:cNvPr>
          <p:cNvSpPr>
            <a:spLocks/>
          </p:cNvSpPr>
          <p:nvPr/>
        </p:nvSpPr>
        <p:spPr bwMode="auto">
          <a:xfrm>
            <a:off x="4525963" y="3849688"/>
            <a:ext cx="715963" cy="500063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728CC6D-E7D0-4FEF-8B9D-2154E93E434F}"/>
              </a:ext>
            </a:extLst>
          </p:cNvPr>
          <p:cNvSpPr>
            <a:spLocks/>
          </p:cNvSpPr>
          <p:nvPr/>
        </p:nvSpPr>
        <p:spPr bwMode="auto">
          <a:xfrm>
            <a:off x="4519613" y="4714698"/>
            <a:ext cx="715962" cy="500062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AE81EADC-D787-45AE-8555-86C59C9C01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3625" y="4373386"/>
            <a:ext cx="1588" cy="3413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779073B-3ABA-4898-8983-C45D2A3E4C5A}"/>
              </a:ext>
            </a:extLst>
          </p:cNvPr>
          <p:cNvSpPr>
            <a:spLocks/>
          </p:cNvSpPr>
          <p:nvPr/>
        </p:nvSpPr>
        <p:spPr bwMode="auto">
          <a:xfrm>
            <a:off x="6600560" y="3005138"/>
            <a:ext cx="715962" cy="500062"/>
          </a:xfrm>
          <a:custGeom>
            <a:avLst/>
            <a:gdLst>
              <a:gd name="T0" fmla="*/ 0 w 451"/>
              <a:gd name="T1" fmla="*/ 311 h 315"/>
              <a:gd name="T2" fmla="*/ 0 w 451"/>
              <a:gd name="T3" fmla="*/ 0 h 315"/>
              <a:gd name="T4" fmla="*/ 451 w 451"/>
              <a:gd name="T5" fmla="*/ 0 h 315"/>
              <a:gd name="T6" fmla="*/ 451 w 451"/>
              <a:gd name="T7" fmla="*/ 315 h 315"/>
              <a:gd name="T8" fmla="*/ 0 w 451"/>
              <a:gd name="T9" fmla="*/ 315 h 315"/>
              <a:gd name="T10" fmla="*/ 0 w 45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0" y="311"/>
                </a:moveTo>
                <a:lnTo>
                  <a:pt x="0" y="0"/>
                </a:lnTo>
                <a:lnTo>
                  <a:pt x="451" y="0"/>
                </a:lnTo>
                <a:lnTo>
                  <a:pt x="451" y="315"/>
                </a:lnTo>
                <a:lnTo>
                  <a:pt x="0" y="315"/>
                </a:lnTo>
                <a:lnTo>
                  <a:pt x="0" y="31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7177B5F-E442-4F6E-AA57-21E8629C3B68}"/>
              </a:ext>
            </a:extLst>
          </p:cNvPr>
          <p:cNvSpPr>
            <a:spLocks/>
          </p:cNvSpPr>
          <p:nvPr/>
        </p:nvSpPr>
        <p:spPr bwMode="auto">
          <a:xfrm>
            <a:off x="6584950" y="3849688"/>
            <a:ext cx="717550" cy="500063"/>
          </a:xfrm>
          <a:custGeom>
            <a:avLst/>
            <a:gdLst>
              <a:gd name="T0" fmla="*/ 0 w 452"/>
              <a:gd name="T1" fmla="*/ 0 h 315"/>
              <a:gd name="T2" fmla="*/ 0 w 452"/>
              <a:gd name="T3" fmla="*/ 315 h 315"/>
              <a:gd name="T4" fmla="*/ 452 w 452"/>
              <a:gd name="T5" fmla="*/ 315 h 315"/>
              <a:gd name="T6" fmla="*/ 452 w 452"/>
              <a:gd name="T7" fmla="*/ 0 h 315"/>
              <a:gd name="T8" fmla="*/ 0 w 452"/>
              <a:gd name="T9" fmla="*/ 0 h 315"/>
              <a:gd name="T10" fmla="*/ 0 w 452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2" h="315">
                <a:moveTo>
                  <a:pt x="0" y="0"/>
                </a:moveTo>
                <a:lnTo>
                  <a:pt x="0" y="315"/>
                </a:lnTo>
                <a:lnTo>
                  <a:pt x="452" y="315"/>
                </a:lnTo>
                <a:lnTo>
                  <a:pt x="45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63ADBF61-7963-4458-98A8-50F08A1336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0550" y="3508376"/>
            <a:ext cx="6350" cy="33337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31BEEF3-63F5-488A-867A-CA23934BEBEE}"/>
              </a:ext>
            </a:extLst>
          </p:cNvPr>
          <p:cNvSpPr>
            <a:spLocks/>
          </p:cNvSpPr>
          <p:nvPr/>
        </p:nvSpPr>
        <p:spPr bwMode="auto">
          <a:xfrm>
            <a:off x="6576942" y="4703878"/>
            <a:ext cx="715962" cy="500062"/>
          </a:xfrm>
          <a:custGeom>
            <a:avLst/>
            <a:gdLst>
              <a:gd name="T0" fmla="*/ 0 w 451"/>
              <a:gd name="T1" fmla="*/ 0 h 315"/>
              <a:gd name="T2" fmla="*/ 0 w 451"/>
              <a:gd name="T3" fmla="*/ 315 h 315"/>
              <a:gd name="T4" fmla="*/ 451 w 451"/>
              <a:gd name="T5" fmla="*/ 315 h 315"/>
              <a:gd name="T6" fmla="*/ 451 w 451"/>
              <a:gd name="T7" fmla="*/ 0 h 315"/>
              <a:gd name="T8" fmla="*/ 0 w 451"/>
              <a:gd name="T9" fmla="*/ 0 h 315"/>
              <a:gd name="T10" fmla="*/ 0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0" y="0"/>
                </a:moveTo>
                <a:lnTo>
                  <a:pt x="0" y="315"/>
                </a:lnTo>
                <a:lnTo>
                  <a:pt x="451" y="315"/>
                </a:lnTo>
                <a:lnTo>
                  <a:pt x="45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527759FF-0FC1-40FE-B3E0-059117778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0550" y="4349750"/>
            <a:ext cx="6350" cy="3413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1BDD55-A55D-41BC-8F3A-8EC7F867E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441" y="3330527"/>
            <a:ext cx="1041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VLAN 100</a:t>
            </a:r>
            <a:endParaRPr lang="en-US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7CAAD7-458F-4345-B211-C70D2A87C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854" y="4614044"/>
            <a:ext cx="104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VLAN 200</a:t>
            </a:r>
            <a:endParaRPr lang="en-US" altLang="en-US" dirty="0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DBA077F4-D48A-4848-96A5-59E03374CC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6962" y="3522663"/>
            <a:ext cx="6350" cy="33337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B015FB9-554A-46A1-A443-364DA0A19C99}"/>
              </a:ext>
            </a:extLst>
          </p:cNvPr>
          <p:cNvSpPr/>
          <p:nvPr/>
        </p:nvSpPr>
        <p:spPr>
          <a:xfrm>
            <a:off x="3643763" y="3276600"/>
            <a:ext cx="4532999" cy="47783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59DC55-FA7A-4DF2-88F4-56ACA281B295}"/>
              </a:ext>
            </a:extLst>
          </p:cNvPr>
          <p:cNvSpPr/>
          <p:nvPr/>
        </p:nvSpPr>
        <p:spPr>
          <a:xfrm>
            <a:off x="3643762" y="4474345"/>
            <a:ext cx="4532999" cy="47783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7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0B9F-BF36-4904-85AA-B745399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Virtual LANs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406DC-1EEB-45EF-9DB3-3C9CAF11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946" y="1708896"/>
            <a:ext cx="77724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ABD8C-1BC7-47F3-B305-F95758B5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42C23C3-5903-4ADD-A222-18A0DDF88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7" y="3508376"/>
            <a:ext cx="17399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053D3F3-E319-4560-9060-E53543058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7" y="4691062"/>
            <a:ext cx="17399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E159DE14-B56A-4D17-95A3-CF276869F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098925"/>
            <a:ext cx="1608134" cy="1873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73F309-B6AA-48D5-8A0B-65239447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2762513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A1</a:t>
            </a:r>
            <a:endParaRPr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A585E-1000-405B-961C-85A795A7F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3938587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B1</a:t>
            </a:r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C016A-C04A-44C9-91FD-DC8624B7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832" y="5122070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Z1</a:t>
            </a:r>
            <a:endParaRPr lang="en-US" alt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F531B85-ECBD-41C7-8D9C-F08AB936E672}"/>
              </a:ext>
            </a:extLst>
          </p:cNvPr>
          <p:cNvSpPr>
            <a:spLocks/>
          </p:cNvSpPr>
          <p:nvPr/>
        </p:nvSpPr>
        <p:spPr bwMode="auto">
          <a:xfrm>
            <a:off x="3733800" y="2673612"/>
            <a:ext cx="715962" cy="500062"/>
          </a:xfrm>
          <a:custGeom>
            <a:avLst/>
            <a:gdLst>
              <a:gd name="T0" fmla="*/ 447 w 451"/>
              <a:gd name="T1" fmla="*/ 311 h 315"/>
              <a:gd name="T2" fmla="*/ 451 w 451"/>
              <a:gd name="T3" fmla="*/ 0 h 315"/>
              <a:gd name="T4" fmla="*/ 0 w 451"/>
              <a:gd name="T5" fmla="*/ 0 h 315"/>
              <a:gd name="T6" fmla="*/ 0 w 451"/>
              <a:gd name="T7" fmla="*/ 315 h 315"/>
              <a:gd name="T8" fmla="*/ 451 w 451"/>
              <a:gd name="T9" fmla="*/ 315 h 315"/>
              <a:gd name="T10" fmla="*/ 451 w 45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311"/>
                </a:moveTo>
                <a:lnTo>
                  <a:pt x="451" y="0"/>
                </a:lnTo>
                <a:lnTo>
                  <a:pt x="0" y="0"/>
                </a:lnTo>
                <a:lnTo>
                  <a:pt x="0" y="315"/>
                </a:lnTo>
                <a:lnTo>
                  <a:pt x="451" y="315"/>
                </a:lnTo>
                <a:lnTo>
                  <a:pt x="451" y="31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BDB457CC-1008-4889-BEE6-3AEA80DEC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2" y="3173675"/>
            <a:ext cx="1588" cy="3413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799D6D2-900F-4504-9EB3-F2578EF0348D}"/>
              </a:ext>
            </a:extLst>
          </p:cNvPr>
          <p:cNvSpPr>
            <a:spLocks/>
          </p:cNvSpPr>
          <p:nvPr/>
        </p:nvSpPr>
        <p:spPr bwMode="auto">
          <a:xfrm>
            <a:off x="4267201" y="3849688"/>
            <a:ext cx="715963" cy="500063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728CC6D-E7D0-4FEF-8B9D-2154E93E434F}"/>
              </a:ext>
            </a:extLst>
          </p:cNvPr>
          <p:cNvSpPr>
            <a:spLocks/>
          </p:cNvSpPr>
          <p:nvPr/>
        </p:nvSpPr>
        <p:spPr bwMode="auto">
          <a:xfrm>
            <a:off x="3734370" y="5033169"/>
            <a:ext cx="715962" cy="500062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AE81EADC-D787-45AE-8555-86C59C9C01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8382" y="4691857"/>
            <a:ext cx="1588" cy="3413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DBA077F4-D48A-4848-96A5-59E03374CC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522663"/>
            <a:ext cx="6350" cy="3333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CE98C720-CBA9-472E-B6CF-DD30D641F1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360863"/>
            <a:ext cx="6350" cy="3333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BEC409-DA48-4489-8F56-DEB16DFF0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606" y="2755901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A2</a:t>
            </a:r>
            <a:endParaRPr lang="en-US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DCEAB8-6D1A-46C0-9D63-3E63525F9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696" y="5115458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Z2</a:t>
            </a:r>
            <a:endParaRPr lang="en-US" altLang="en-US" dirty="0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CDE98AA2-4C32-4272-8E78-3A3D71A7B8B2}"/>
              </a:ext>
            </a:extLst>
          </p:cNvPr>
          <p:cNvSpPr>
            <a:spLocks/>
          </p:cNvSpPr>
          <p:nvPr/>
        </p:nvSpPr>
        <p:spPr bwMode="auto">
          <a:xfrm>
            <a:off x="4846068" y="2667000"/>
            <a:ext cx="715962" cy="500062"/>
          </a:xfrm>
          <a:custGeom>
            <a:avLst/>
            <a:gdLst>
              <a:gd name="T0" fmla="*/ 447 w 451"/>
              <a:gd name="T1" fmla="*/ 311 h 315"/>
              <a:gd name="T2" fmla="*/ 451 w 451"/>
              <a:gd name="T3" fmla="*/ 0 h 315"/>
              <a:gd name="T4" fmla="*/ 0 w 451"/>
              <a:gd name="T5" fmla="*/ 0 h 315"/>
              <a:gd name="T6" fmla="*/ 0 w 451"/>
              <a:gd name="T7" fmla="*/ 315 h 315"/>
              <a:gd name="T8" fmla="*/ 451 w 451"/>
              <a:gd name="T9" fmla="*/ 315 h 315"/>
              <a:gd name="T10" fmla="*/ 451 w 45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311"/>
                </a:moveTo>
                <a:lnTo>
                  <a:pt x="451" y="0"/>
                </a:lnTo>
                <a:lnTo>
                  <a:pt x="0" y="0"/>
                </a:lnTo>
                <a:lnTo>
                  <a:pt x="0" y="315"/>
                </a:lnTo>
                <a:lnTo>
                  <a:pt x="451" y="315"/>
                </a:lnTo>
                <a:lnTo>
                  <a:pt x="451" y="31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4">
            <a:extLst>
              <a:ext uri="{FF2B5EF4-FFF2-40B4-BE49-F238E27FC236}">
                <a16:creationId xmlns:a16="http://schemas.microsoft.com/office/drawing/2014/main" id="{ABA73615-3237-4D1A-886A-113D943A3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080" y="3167063"/>
            <a:ext cx="1588" cy="341313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427320E2-5618-44CD-B1B5-2A5E840E002B}"/>
              </a:ext>
            </a:extLst>
          </p:cNvPr>
          <p:cNvSpPr>
            <a:spLocks/>
          </p:cNvSpPr>
          <p:nvPr/>
        </p:nvSpPr>
        <p:spPr bwMode="auto">
          <a:xfrm>
            <a:off x="4846638" y="5026557"/>
            <a:ext cx="715962" cy="500062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83B21D4F-C438-471E-AAC7-1E01BE1B9B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0650" y="4685245"/>
            <a:ext cx="1588" cy="341313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">
            <a:extLst>
              <a:ext uri="{FF2B5EF4-FFF2-40B4-BE49-F238E27FC236}">
                <a16:creationId xmlns:a16="http://schemas.microsoft.com/office/drawing/2014/main" id="{BB632906-B7AE-496A-8515-B36ADB708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1251" y="3501185"/>
            <a:ext cx="17399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5">
            <a:extLst>
              <a:ext uri="{FF2B5EF4-FFF2-40B4-BE49-F238E27FC236}">
                <a16:creationId xmlns:a16="http://schemas.microsoft.com/office/drawing/2014/main" id="{00E15B5F-6EF1-48EB-B7C3-2A6BA04D4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1251" y="4683871"/>
            <a:ext cx="17399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2ED19E-3662-4E6A-B6B4-26118D488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602" y="2755322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A3</a:t>
            </a:r>
            <a:endParaRPr lang="en-US" alt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001140-9AF4-4D80-B81C-C20D91BB8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488" y="3931397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B2</a:t>
            </a:r>
            <a:endParaRPr lang="en-US" alt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E8A07E0-997A-4FE1-B180-25E2309C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096" y="5114879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Z3</a:t>
            </a:r>
            <a:endParaRPr lang="en-US" altLang="en-US" dirty="0"/>
          </a:p>
        </p:txBody>
      </p:sp>
      <p:sp>
        <p:nvSpPr>
          <p:cNvPr id="47" name="Freeform 13">
            <a:extLst>
              <a:ext uri="{FF2B5EF4-FFF2-40B4-BE49-F238E27FC236}">
                <a16:creationId xmlns:a16="http://schemas.microsoft.com/office/drawing/2014/main" id="{488C6741-FE1B-46EC-989A-C6E42ED241F2}"/>
              </a:ext>
            </a:extLst>
          </p:cNvPr>
          <p:cNvSpPr>
            <a:spLocks/>
          </p:cNvSpPr>
          <p:nvPr/>
        </p:nvSpPr>
        <p:spPr bwMode="auto">
          <a:xfrm>
            <a:off x="5998064" y="2666421"/>
            <a:ext cx="715962" cy="500062"/>
          </a:xfrm>
          <a:custGeom>
            <a:avLst/>
            <a:gdLst>
              <a:gd name="T0" fmla="*/ 447 w 451"/>
              <a:gd name="T1" fmla="*/ 311 h 315"/>
              <a:gd name="T2" fmla="*/ 451 w 451"/>
              <a:gd name="T3" fmla="*/ 0 h 315"/>
              <a:gd name="T4" fmla="*/ 0 w 451"/>
              <a:gd name="T5" fmla="*/ 0 h 315"/>
              <a:gd name="T6" fmla="*/ 0 w 451"/>
              <a:gd name="T7" fmla="*/ 315 h 315"/>
              <a:gd name="T8" fmla="*/ 451 w 451"/>
              <a:gd name="T9" fmla="*/ 315 h 315"/>
              <a:gd name="T10" fmla="*/ 451 w 45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311"/>
                </a:moveTo>
                <a:lnTo>
                  <a:pt x="451" y="0"/>
                </a:lnTo>
                <a:lnTo>
                  <a:pt x="0" y="0"/>
                </a:lnTo>
                <a:lnTo>
                  <a:pt x="0" y="315"/>
                </a:lnTo>
                <a:lnTo>
                  <a:pt x="451" y="315"/>
                </a:lnTo>
                <a:lnTo>
                  <a:pt x="451" y="31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25850269-6D88-454A-BD9B-F416FB60E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076" y="3166484"/>
            <a:ext cx="1588" cy="3413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F540D410-F942-49F6-9884-B9A84935C7C8}"/>
              </a:ext>
            </a:extLst>
          </p:cNvPr>
          <p:cNvSpPr>
            <a:spLocks/>
          </p:cNvSpPr>
          <p:nvPr/>
        </p:nvSpPr>
        <p:spPr bwMode="auto">
          <a:xfrm>
            <a:off x="6599238" y="3842497"/>
            <a:ext cx="715963" cy="500063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236A4508-179F-4C3E-B612-C0070E599042}"/>
              </a:ext>
            </a:extLst>
          </p:cNvPr>
          <p:cNvSpPr>
            <a:spLocks/>
          </p:cNvSpPr>
          <p:nvPr/>
        </p:nvSpPr>
        <p:spPr bwMode="auto">
          <a:xfrm>
            <a:off x="5998634" y="5025978"/>
            <a:ext cx="715962" cy="500062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5B05B402-FEF1-4BD2-8F7A-CC218108A8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2646" y="4684666"/>
            <a:ext cx="1588" cy="3413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31">
            <a:extLst>
              <a:ext uri="{FF2B5EF4-FFF2-40B4-BE49-F238E27FC236}">
                <a16:creationId xmlns:a16="http://schemas.microsoft.com/office/drawing/2014/main" id="{0D61139E-C26C-450A-ADD4-90A9718CC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0237" y="3515472"/>
            <a:ext cx="6350" cy="3333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E262FB28-2134-4E72-B9F8-60E177AE7B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0237" y="4353672"/>
            <a:ext cx="6350" cy="3333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C0246D2-5D75-44C2-AB9D-562C20DD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870" y="2748710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A4</a:t>
            </a:r>
            <a:endParaRPr lang="en-US" alt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9B6F0B7-FEDE-4FAC-8F9D-032E48C8B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364" y="5108267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Z4</a:t>
            </a:r>
            <a:endParaRPr lang="en-US" altLang="en-US" dirty="0"/>
          </a:p>
        </p:txBody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id="{FD6C6557-2D3A-44C6-8C70-9B899923C026}"/>
              </a:ext>
            </a:extLst>
          </p:cNvPr>
          <p:cNvSpPr>
            <a:spLocks/>
          </p:cNvSpPr>
          <p:nvPr/>
        </p:nvSpPr>
        <p:spPr bwMode="auto">
          <a:xfrm>
            <a:off x="7110332" y="2659809"/>
            <a:ext cx="715962" cy="500062"/>
          </a:xfrm>
          <a:custGeom>
            <a:avLst/>
            <a:gdLst>
              <a:gd name="T0" fmla="*/ 447 w 451"/>
              <a:gd name="T1" fmla="*/ 311 h 315"/>
              <a:gd name="T2" fmla="*/ 451 w 451"/>
              <a:gd name="T3" fmla="*/ 0 h 315"/>
              <a:gd name="T4" fmla="*/ 0 w 451"/>
              <a:gd name="T5" fmla="*/ 0 h 315"/>
              <a:gd name="T6" fmla="*/ 0 w 451"/>
              <a:gd name="T7" fmla="*/ 315 h 315"/>
              <a:gd name="T8" fmla="*/ 451 w 451"/>
              <a:gd name="T9" fmla="*/ 315 h 315"/>
              <a:gd name="T10" fmla="*/ 451 w 45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311"/>
                </a:moveTo>
                <a:lnTo>
                  <a:pt x="451" y="0"/>
                </a:lnTo>
                <a:lnTo>
                  <a:pt x="0" y="0"/>
                </a:lnTo>
                <a:lnTo>
                  <a:pt x="0" y="315"/>
                </a:lnTo>
                <a:lnTo>
                  <a:pt x="451" y="315"/>
                </a:lnTo>
                <a:lnTo>
                  <a:pt x="451" y="31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4">
            <a:extLst>
              <a:ext uri="{FF2B5EF4-FFF2-40B4-BE49-F238E27FC236}">
                <a16:creationId xmlns:a16="http://schemas.microsoft.com/office/drawing/2014/main" id="{5C68870B-C15E-43F0-81C6-F248C07A3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344" y="3159872"/>
            <a:ext cx="1588" cy="341313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id="{82DAC397-3ADF-491F-8D67-AC8D980F41E5}"/>
              </a:ext>
            </a:extLst>
          </p:cNvPr>
          <p:cNvSpPr>
            <a:spLocks/>
          </p:cNvSpPr>
          <p:nvPr/>
        </p:nvSpPr>
        <p:spPr bwMode="auto">
          <a:xfrm>
            <a:off x="7110902" y="5019366"/>
            <a:ext cx="715962" cy="500062"/>
          </a:xfrm>
          <a:custGeom>
            <a:avLst/>
            <a:gdLst>
              <a:gd name="T0" fmla="*/ 447 w 451"/>
              <a:gd name="T1" fmla="*/ 0 h 315"/>
              <a:gd name="T2" fmla="*/ 451 w 451"/>
              <a:gd name="T3" fmla="*/ 315 h 315"/>
              <a:gd name="T4" fmla="*/ 0 w 451"/>
              <a:gd name="T5" fmla="*/ 315 h 315"/>
              <a:gd name="T6" fmla="*/ 0 w 451"/>
              <a:gd name="T7" fmla="*/ 0 h 315"/>
              <a:gd name="T8" fmla="*/ 451 w 451"/>
              <a:gd name="T9" fmla="*/ 0 h 315"/>
              <a:gd name="T10" fmla="*/ 451 w 451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15">
                <a:moveTo>
                  <a:pt x="447" y="0"/>
                </a:moveTo>
                <a:lnTo>
                  <a:pt x="451" y="315"/>
                </a:lnTo>
                <a:lnTo>
                  <a:pt x="0" y="315"/>
                </a:lnTo>
                <a:lnTo>
                  <a:pt x="0" y="0"/>
                </a:lnTo>
                <a:lnTo>
                  <a:pt x="451" y="0"/>
                </a:lnTo>
                <a:lnTo>
                  <a:pt x="45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7">
            <a:extLst>
              <a:ext uri="{FF2B5EF4-FFF2-40B4-BE49-F238E27FC236}">
                <a16:creationId xmlns:a16="http://schemas.microsoft.com/office/drawing/2014/main" id="{24B906BF-80A3-4710-A035-60E5E74424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914" y="4678054"/>
            <a:ext cx="1588" cy="341313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7616D99-FB05-45C1-889B-D598CB7EA45B}"/>
              </a:ext>
            </a:extLst>
          </p:cNvPr>
          <p:cNvSpPr/>
          <p:nvPr/>
        </p:nvSpPr>
        <p:spPr>
          <a:xfrm rot="16200000">
            <a:off x="4375953" y="3999975"/>
            <a:ext cx="1663687" cy="25037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74930D-22B9-454A-A034-1A65B07C0D68}"/>
              </a:ext>
            </a:extLst>
          </p:cNvPr>
          <p:cNvSpPr/>
          <p:nvPr/>
        </p:nvSpPr>
        <p:spPr>
          <a:xfrm rot="16200000">
            <a:off x="5543824" y="3968062"/>
            <a:ext cx="1663687" cy="28212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5D8B9C2-0102-4904-A19B-7D66B8CFCC4C}"/>
              </a:ext>
            </a:extLst>
          </p:cNvPr>
          <p:cNvSpPr/>
          <p:nvPr/>
        </p:nvSpPr>
        <p:spPr>
          <a:xfrm rot="16200000">
            <a:off x="6618250" y="3943012"/>
            <a:ext cx="1663687" cy="28212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2EAFAA-8BE2-4D0B-9539-D914A3AAAF70}"/>
              </a:ext>
            </a:extLst>
          </p:cNvPr>
          <p:cNvSpPr/>
          <p:nvPr/>
        </p:nvSpPr>
        <p:spPr>
          <a:xfrm rot="16200000">
            <a:off x="3263841" y="3951463"/>
            <a:ext cx="1663687" cy="28212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Virtual LANs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70C0"/>
                </a:solidFill>
              </a:rPr>
              <a:t>Virtual LAN membership </a:t>
            </a:r>
            <a:r>
              <a:rPr lang="en-US" altLang="en-US" sz="2800" dirty="0"/>
              <a:t>can be determined based on</a:t>
            </a:r>
          </a:p>
          <a:p>
            <a:pPr lvl="1"/>
            <a:r>
              <a:rPr lang="en-US" altLang="en-US" sz="2400" dirty="0"/>
              <a:t>Switches’ port numbers</a:t>
            </a:r>
          </a:p>
          <a:p>
            <a:pPr lvl="1"/>
            <a:r>
              <a:rPr lang="en-US" altLang="en-US" sz="2400" dirty="0"/>
              <a:t>Hosts’ MAC addresses</a:t>
            </a:r>
          </a:p>
          <a:p>
            <a:pPr lvl="1"/>
            <a:r>
              <a:rPr lang="en-US" altLang="en-US" sz="2400" dirty="0"/>
              <a:t>Hosts’ upper-layer network addresses, such as IP addresses.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IEEE 802.1Q </a:t>
            </a:r>
            <a:r>
              <a:rPr lang="en-US" altLang="en-US" sz="2800" dirty="0"/>
              <a:t>for supporting VLAN: adding a VLAN in the Ethernet header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62A-CE48-435B-AABE-A9B6A4D82A3A}" type="slidenum">
              <a:rPr lang="en-US" altLang="en-US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37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problem statement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1063752" y="2057400"/>
            <a:ext cx="10213848" cy="4191000"/>
          </a:xfrm>
        </p:spPr>
        <p:txBody>
          <a:bodyPr/>
          <a:lstStyle/>
          <a:p>
            <a:r>
              <a:rPr lang="en-US" altLang="en-US" sz="2800" dirty="0">
                <a:solidFill>
                  <a:srgbClr val="0070C0"/>
                </a:solidFill>
              </a:rPr>
              <a:t>Layer-two</a:t>
            </a:r>
            <a:r>
              <a:rPr lang="en-US" altLang="en-US" sz="2800" dirty="0"/>
              <a:t> or </a:t>
            </a:r>
            <a:r>
              <a:rPr lang="en-US" altLang="en-US" sz="2800" dirty="0">
                <a:solidFill>
                  <a:srgbClr val="0070C0"/>
                </a:solidFill>
              </a:rPr>
              <a:t>layer-three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switches</a:t>
            </a:r>
          </a:p>
          <a:p>
            <a:pPr lvl="1"/>
            <a:r>
              <a:rPr lang="en-US" altLang="en-US" sz="2400" dirty="0"/>
              <a:t>Switching based on the layer-two or layer-three information (headers).</a:t>
            </a:r>
          </a:p>
          <a:p>
            <a:r>
              <a:rPr lang="en-US" altLang="en-US" sz="2800" dirty="0"/>
              <a:t>The switches between a source and a destination “</a:t>
            </a:r>
            <a:r>
              <a:rPr lang="en-US" altLang="en-US" sz="2800" dirty="0">
                <a:solidFill>
                  <a:srgbClr val="0070C0"/>
                </a:solidFill>
              </a:rPr>
              <a:t>work together</a:t>
            </a:r>
            <a:r>
              <a:rPr lang="en-US" altLang="en-US" sz="2800" dirty="0"/>
              <a:t>” to deliver packets between them.</a:t>
            </a:r>
          </a:p>
          <a:p>
            <a:r>
              <a:rPr lang="en-US" altLang="en-US" sz="2800" dirty="0"/>
              <a:t>Approaches to switching packets:</a:t>
            </a:r>
          </a:p>
          <a:p>
            <a:pPr lvl="1"/>
            <a:r>
              <a:rPr lang="en-US" altLang="en-US" sz="2400" dirty="0"/>
              <a:t>Packet switching (a pure </a:t>
            </a:r>
            <a:r>
              <a:rPr lang="en-US" altLang="en-US" sz="2400" dirty="0">
                <a:solidFill>
                  <a:srgbClr val="FF0000"/>
                </a:solidFill>
              </a:rPr>
              <a:t>connectionless</a:t>
            </a:r>
            <a:r>
              <a:rPr lang="en-US" altLang="en-US" sz="2400" dirty="0"/>
              <a:t> approach), e.g., switched LANs and IP.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Virtual circuit (or cell) switching (need connection setup), e.g. ATM.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8D0E-2DF5-4FFF-B8BA-BDA1553B1FB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Switching and forwarding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A switch is a multi-input, multi-output device, which transfers packets from an input to one or more outputs.</a:t>
            </a:r>
          </a:p>
          <a:p>
            <a:pPr lvl="1"/>
            <a:r>
              <a:rPr lang="en-US" altLang="en-US" sz="2400" dirty="0"/>
              <a:t>LAN (layer-two) switches, e.g., </a:t>
            </a:r>
            <a:r>
              <a:rPr lang="en-US" altLang="en-US" sz="2400" dirty="0">
                <a:solidFill>
                  <a:srgbClr val="FF0000"/>
                </a:solidFill>
              </a:rPr>
              <a:t>switched Ethernet</a:t>
            </a:r>
            <a:r>
              <a:rPr lang="en-US" altLang="en-US" sz="2400" dirty="0"/>
              <a:t>, switched token-ring, switched FDDI,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ATM switches</a:t>
            </a:r>
            <a:r>
              <a:rPr lang="en-US" altLang="en-US" sz="2400" dirty="0"/>
              <a:t>, and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routers</a:t>
            </a:r>
            <a:r>
              <a:rPr lang="en-US" altLang="en-US" sz="2400" dirty="0"/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layer-three switches</a:t>
            </a:r>
            <a:r>
              <a:rPr lang="en-US" altLang="en-US" sz="2400" dirty="0"/>
              <a:t>).</a:t>
            </a:r>
          </a:p>
          <a:p>
            <a:r>
              <a:rPr lang="en-US" altLang="en-US" sz="2800" dirty="0"/>
              <a:t>In addition to switching, need </a:t>
            </a:r>
            <a:r>
              <a:rPr lang="en-US" altLang="en-US" sz="2800" dirty="0">
                <a:solidFill>
                  <a:srgbClr val="FF0000"/>
                </a:solidFill>
              </a:rPr>
              <a:t>protocols and other mechanisms </a:t>
            </a:r>
            <a:r>
              <a:rPr lang="en-US" altLang="en-US" sz="2800" dirty="0"/>
              <a:t>for correct working.</a:t>
            </a:r>
          </a:p>
          <a:p>
            <a:pPr lvl="1"/>
            <a:r>
              <a:rPr lang="en-US" altLang="en-US" sz="2400" dirty="0"/>
              <a:t>Switched Ethernet: Learning logic and spanning tree protocol</a:t>
            </a:r>
          </a:p>
          <a:p>
            <a:pPr lvl="1"/>
            <a:r>
              <a:rPr lang="en-US" altLang="en-US" sz="2400" dirty="0"/>
              <a:t>IP networks: routing protocols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FDD7-631B-4D77-AE6F-988486A2359F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8433F1-6A79-41F8-8BE9-495DA91F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switches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9CC604-CDD9-ABE9-4F27-78942F82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6EDEC-5A47-047B-3EB6-51E3FA9B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11D1B-E4DB-470C-AB1C-194405D5994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8E3729-243B-F390-751D-F3DFA1D1D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05214"/>
            <a:ext cx="8077900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0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640A-F9DB-4A54-ABDB-642AAE86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Switching and forwarding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C1A5-402F-4E67-85D4-D539E671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89878-8A9A-FB13-FAFA-5EC6D12B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0" y="1752600"/>
            <a:ext cx="1124430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Packet switching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Packet switching refers to a </a:t>
            </a:r>
            <a:r>
              <a:rPr lang="en-US" altLang="en-US" sz="2800" dirty="0">
                <a:solidFill>
                  <a:srgbClr val="0070C0"/>
                </a:solidFill>
              </a:rPr>
              <a:t>pure connectionless </a:t>
            </a:r>
            <a:r>
              <a:rPr lang="en-US" altLang="en-US" sz="2800" dirty="0"/>
              <a:t>approach.</a:t>
            </a:r>
          </a:p>
          <a:p>
            <a:pPr lvl="1"/>
            <a:r>
              <a:rPr lang="en-US" altLang="en-US" sz="2400" dirty="0"/>
              <a:t>Each packet (header) contains </a:t>
            </a:r>
            <a:r>
              <a:rPr lang="en-US" altLang="en-US" sz="2400" dirty="0">
                <a:solidFill>
                  <a:srgbClr val="0070C0"/>
                </a:solidFill>
              </a:rPr>
              <a:t>enough information </a:t>
            </a:r>
            <a:r>
              <a:rPr lang="en-US" altLang="en-US" sz="2400" dirty="0"/>
              <a:t>for the routers to make forwarding decisions.</a:t>
            </a:r>
          </a:p>
          <a:p>
            <a:r>
              <a:rPr lang="en-US" altLang="en-US" sz="2800" dirty="0"/>
              <a:t>When a packet is received, the forwarding decision is based on a table maintained by the switch.</a:t>
            </a:r>
          </a:p>
          <a:p>
            <a:r>
              <a:rPr lang="en-US" altLang="en-US" sz="2800" dirty="0"/>
              <a:t>Each table entry consists of</a:t>
            </a:r>
          </a:p>
          <a:p>
            <a:pPr lvl="1"/>
            <a:r>
              <a:rPr lang="en-US" altLang="en-US" sz="2400" dirty="0"/>
              <a:t>LAN switch: </a:t>
            </a:r>
            <a:r>
              <a:rPr lang="en-US" altLang="en-US" sz="2400" dirty="0">
                <a:solidFill>
                  <a:srgbClr val="FF0000"/>
                </a:solidFill>
              </a:rPr>
              <a:t>source MAC addresses </a:t>
            </a:r>
            <a:r>
              <a:rPr lang="en-US" altLang="en-US" sz="2400" dirty="0"/>
              <a:t>and their associated interfaces (or ports)</a:t>
            </a:r>
          </a:p>
          <a:p>
            <a:pPr lvl="1"/>
            <a:r>
              <a:rPr lang="en-US" altLang="en-US" sz="2400" dirty="0"/>
              <a:t>IP router: </a:t>
            </a:r>
            <a:r>
              <a:rPr lang="en-US" altLang="en-US" sz="2400" dirty="0">
                <a:solidFill>
                  <a:srgbClr val="FF0000"/>
                </a:solidFill>
              </a:rPr>
              <a:t>destination IP addresses </a:t>
            </a:r>
            <a:r>
              <a:rPr lang="en-US" altLang="en-US" sz="2400" dirty="0"/>
              <a:t>and the interfaces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06EE-DA69-40D5-B5D6-C9F2333FA1CD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Properties of packet switching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06168"/>
            <a:ext cx="10210800" cy="4267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Forwarding decision is made </a:t>
            </a:r>
            <a:r>
              <a:rPr lang="en-US" altLang="en-US" sz="2800" dirty="0">
                <a:solidFill>
                  <a:srgbClr val="0070C0"/>
                </a:solidFill>
              </a:rPr>
              <a:t>packet by packet</a:t>
            </a:r>
            <a:r>
              <a:rPr lang="en-US" altLang="en-US" sz="2800" dirty="0"/>
              <a:t>, even when several packets belonging to the same “flow.”</a:t>
            </a:r>
          </a:p>
          <a:p>
            <a:pPr lvl="1"/>
            <a:r>
              <a:rPr lang="en-US" altLang="en-US" sz="2400" dirty="0"/>
              <a:t>Each packet is </a:t>
            </a:r>
            <a:r>
              <a:rPr lang="en-US" altLang="en-US" sz="2400" dirty="0">
                <a:solidFill>
                  <a:srgbClr val="FF0000"/>
                </a:solidFill>
              </a:rPr>
              <a:t>self-addressed</a:t>
            </a:r>
            <a:r>
              <a:rPr lang="en-US" altLang="en-US" sz="2400" dirty="0"/>
              <a:t> (i.e., containing the destination IP address in the packet header).</a:t>
            </a:r>
          </a:p>
          <a:p>
            <a:r>
              <a:rPr lang="en-US" altLang="en-US" sz="2800" dirty="0"/>
              <a:t>No connection set-up is required before sending packets.</a:t>
            </a:r>
          </a:p>
          <a:p>
            <a:pPr lvl="1"/>
            <a:r>
              <a:rPr lang="en-US" altLang="en-US" sz="2400" dirty="0"/>
              <a:t>The design for the source is very simple.</a:t>
            </a:r>
          </a:p>
          <a:p>
            <a:pPr lvl="1"/>
            <a:r>
              <a:rPr lang="en-US" altLang="en-US" sz="2400" dirty="0"/>
              <a:t>The intelligence lies with the switches.</a:t>
            </a:r>
          </a:p>
          <a:p>
            <a:pPr lvl="1"/>
            <a:r>
              <a:rPr lang="en-US" altLang="en-US" sz="2400" dirty="0"/>
              <a:t>Intermediate switches do not keep any “states” (i.e. </a:t>
            </a:r>
            <a:r>
              <a:rPr lang="en-US" altLang="en-US" sz="2400" dirty="0">
                <a:solidFill>
                  <a:srgbClr val="FF0000"/>
                </a:solidFill>
              </a:rPr>
              <a:t>stateless</a:t>
            </a:r>
            <a:r>
              <a:rPr lang="en-US" altLang="en-US" sz="2400" dirty="0"/>
              <a:t>) about a certain “connection.”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CFA8-6563-4003-B178-8F99689D2FD5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18664</TotalTime>
  <Words>2089</Words>
  <Application>Microsoft Office PowerPoint</Application>
  <PresentationFormat>Widescreen</PresentationFormat>
  <Paragraphs>450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Rockwell</vt:lpstr>
      <vt:lpstr>Rockwell Condensed</vt:lpstr>
      <vt:lpstr>Wingdings</vt:lpstr>
      <vt:lpstr>Wood Type</vt:lpstr>
      <vt:lpstr>LAN switching</vt:lpstr>
      <vt:lpstr>The problem statement</vt:lpstr>
      <vt:lpstr>The problem statement</vt:lpstr>
      <vt:lpstr>The problem statement</vt:lpstr>
      <vt:lpstr>Switching and forwarding</vt:lpstr>
      <vt:lpstr>Different kinds of switches</vt:lpstr>
      <vt:lpstr>Switching and forwarding</vt:lpstr>
      <vt:lpstr>Packet switching</vt:lpstr>
      <vt:lpstr>Properties of packet switching</vt:lpstr>
      <vt:lpstr>Routing problem in packet switching</vt:lpstr>
      <vt:lpstr>Bridges and LAN switches</vt:lpstr>
      <vt:lpstr>Basic model of a LAN switch</vt:lpstr>
      <vt:lpstr>Basic model of a LAN switch</vt:lpstr>
      <vt:lpstr>Learning logic</vt:lpstr>
      <vt:lpstr>Forwarding logic</vt:lpstr>
      <vt:lpstr>An example</vt:lpstr>
      <vt:lpstr>exercise</vt:lpstr>
      <vt:lpstr>Switched LANs with loops</vt:lpstr>
      <vt:lpstr>Switched LANs with loops</vt:lpstr>
      <vt:lpstr>A Spanning-tree approach</vt:lpstr>
      <vt:lpstr>A Spanning-tree approach</vt:lpstr>
      <vt:lpstr>exercise</vt:lpstr>
      <vt:lpstr>Spanning tree protocol (stp)</vt:lpstr>
      <vt:lpstr>stp: EXAMPLE</vt:lpstr>
      <vt:lpstr>stp: EXAMPLE</vt:lpstr>
      <vt:lpstr>stp: EXAMPLE</vt:lpstr>
      <vt:lpstr>stp: EXAMPLE</vt:lpstr>
      <vt:lpstr>stp: EXAMPLE</vt:lpstr>
      <vt:lpstr>stp: EXAMPLE</vt:lpstr>
      <vt:lpstr>The STP BPTU</vt:lpstr>
      <vt:lpstr>The stp Bptu: EXAMPLE</vt:lpstr>
      <vt:lpstr>The stp Bptu: EXAMPLE</vt:lpstr>
      <vt:lpstr>The stp Bptu: EXAMPLE</vt:lpstr>
      <vt:lpstr>exercise</vt:lpstr>
      <vt:lpstr>Benefits &amp; limitations of switched Network</vt:lpstr>
      <vt:lpstr>Virtual LANs</vt:lpstr>
      <vt:lpstr>Virtual LANs</vt:lpstr>
      <vt:lpstr>Virtual LANs</vt:lpstr>
      <vt:lpstr>Virtual 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Foundation</dc:title>
  <dc:creator>Rocky Chang</dc:creator>
  <cp:lastModifiedBy>Rocky Chang</cp:lastModifiedBy>
  <cp:revision>162</cp:revision>
  <dcterms:created xsi:type="dcterms:W3CDTF">2016-01-15T01:10:02Z</dcterms:created>
  <dcterms:modified xsi:type="dcterms:W3CDTF">2023-05-24T10:21:22Z</dcterms:modified>
</cp:coreProperties>
</file>